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1" r:id="rId1"/>
  </p:sldMasterIdLst>
  <p:notesMasterIdLst>
    <p:notesMasterId r:id="rId27"/>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7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99C4AB58-7C8C-F949-8F89-2841E2913AE6}">
          <p14:sldIdLst>
            <p14:sldId id="256"/>
            <p14:sldId id="257"/>
            <p14:sldId id="258"/>
            <p14:sldId id="259"/>
            <p14:sldId id="260"/>
            <p14:sldId id="262"/>
            <p14:sldId id="261"/>
            <p14:sldId id="263"/>
            <p14:sldId id="264"/>
            <p14:sldId id="265"/>
            <p14:sldId id="266"/>
            <p14:sldId id="267"/>
            <p14:sldId id="269"/>
            <p14:sldId id="270"/>
            <p14:sldId id="271"/>
            <p14:sldId id="272"/>
            <p14:sldId id="274"/>
            <p14:sldId id="275"/>
            <p14:sldId id="276"/>
            <p14:sldId id="277"/>
            <p14:sldId id="278"/>
            <p14:sldId id="279"/>
            <p14:sldId id="280"/>
            <p14:sldId id="281"/>
            <p14:sldId id="27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eynep Mecni" initials="ZM" lastIdx="2" clrIdx="0">
    <p:extLst>
      <p:ext uri="{19B8F6BF-5375-455C-9EA6-DF929625EA0E}">
        <p15:presenceInfo xmlns:p15="http://schemas.microsoft.com/office/powerpoint/2012/main" userId="5a98827ef1a7f0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74"/>
    <p:restoredTop sz="94628"/>
  </p:normalViewPr>
  <p:slideViewPr>
    <p:cSldViewPr snapToGrid="0">
      <p:cViewPr>
        <p:scale>
          <a:sx n="92" d="100"/>
          <a:sy n="92" d="100"/>
        </p:scale>
        <p:origin x="216" y="66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0D88CF-2DD7-2141-B51B-71683224ECCF}" type="datetimeFigureOut">
              <a:rPr lang="tr-TR" smtClean="0"/>
              <a:t>18.03.2024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9560DC-70A3-7549-8E20-0DAF49D6AD56}" type="slidenum">
              <a:rPr lang="tr-TR" smtClean="0"/>
              <a:t>‹#›</a:t>
            </a:fld>
            <a:endParaRPr lang="tr-TR"/>
          </a:p>
        </p:txBody>
      </p:sp>
    </p:spTree>
    <p:extLst>
      <p:ext uri="{BB962C8B-B14F-4D97-AF65-F5344CB8AC3E}">
        <p14:creationId xmlns:p14="http://schemas.microsoft.com/office/powerpoint/2010/main" val="2675206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F49560DC-70A3-7549-8E20-0DAF49D6AD56}" type="slidenum">
              <a:rPr lang="tr-TR" smtClean="0"/>
              <a:t>1</a:t>
            </a:fld>
            <a:endParaRPr lang="tr-TR"/>
          </a:p>
        </p:txBody>
      </p:sp>
    </p:spTree>
    <p:extLst>
      <p:ext uri="{BB962C8B-B14F-4D97-AF65-F5344CB8AC3E}">
        <p14:creationId xmlns:p14="http://schemas.microsoft.com/office/powerpoint/2010/main" val="1125846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3CFFFD2-F0ED-B64C-B01B-DBCE67FBA2DC}" type="datetimeFigureOut">
              <a:rPr lang="tr-TR" smtClean="0"/>
              <a:t>18.03.2024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92195FB-9AE9-7B4A-9A67-4DD6CAA349F6}" type="slidenum">
              <a:rPr lang="tr-TR" smtClean="0"/>
              <a:t>‹#›</a:t>
            </a:fld>
            <a:endParaRPr lang="tr-TR"/>
          </a:p>
        </p:txBody>
      </p:sp>
    </p:spTree>
    <p:extLst>
      <p:ext uri="{BB962C8B-B14F-4D97-AF65-F5344CB8AC3E}">
        <p14:creationId xmlns:p14="http://schemas.microsoft.com/office/powerpoint/2010/main" val="638188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3CFFFD2-F0ED-B64C-B01B-DBCE67FBA2DC}" type="datetimeFigureOut">
              <a:rPr lang="tr-TR" smtClean="0"/>
              <a:t>18.03.2024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92195FB-9AE9-7B4A-9A67-4DD6CAA349F6}" type="slidenum">
              <a:rPr lang="tr-TR" smtClean="0"/>
              <a:t>‹#›</a:t>
            </a:fld>
            <a:endParaRPr lang="tr-TR"/>
          </a:p>
        </p:txBody>
      </p:sp>
    </p:spTree>
    <p:extLst>
      <p:ext uri="{BB962C8B-B14F-4D97-AF65-F5344CB8AC3E}">
        <p14:creationId xmlns:p14="http://schemas.microsoft.com/office/powerpoint/2010/main" val="1210098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3CFFFD2-F0ED-B64C-B01B-DBCE67FBA2DC}" type="datetimeFigureOut">
              <a:rPr lang="tr-TR" smtClean="0"/>
              <a:t>18.03.2024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92195FB-9AE9-7B4A-9A67-4DD6CAA349F6}" type="slidenum">
              <a:rPr lang="tr-TR" smtClean="0"/>
              <a:t>‹#›</a:t>
            </a:fld>
            <a:endParaRPr lang="tr-TR"/>
          </a:p>
        </p:txBody>
      </p:sp>
    </p:spTree>
    <p:extLst>
      <p:ext uri="{BB962C8B-B14F-4D97-AF65-F5344CB8AC3E}">
        <p14:creationId xmlns:p14="http://schemas.microsoft.com/office/powerpoint/2010/main" val="1287411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3CFFFD2-F0ED-B64C-B01B-DBCE67FBA2DC}" type="datetimeFigureOut">
              <a:rPr lang="tr-TR" smtClean="0"/>
              <a:t>18.03.2024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92195FB-9AE9-7B4A-9A67-4DD6CAA349F6}" type="slidenum">
              <a:rPr lang="tr-TR" smtClean="0"/>
              <a:t>‹#›</a:t>
            </a:fld>
            <a:endParaRPr lang="tr-TR"/>
          </a:p>
        </p:txBody>
      </p:sp>
    </p:spTree>
    <p:extLst>
      <p:ext uri="{BB962C8B-B14F-4D97-AF65-F5344CB8AC3E}">
        <p14:creationId xmlns:p14="http://schemas.microsoft.com/office/powerpoint/2010/main" val="2817097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3CFFFD2-F0ED-B64C-B01B-DBCE67FBA2DC}" type="datetimeFigureOut">
              <a:rPr lang="tr-TR" smtClean="0"/>
              <a:t>18.03.2024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92195FB-9AE9-7B4A-9A67-4DD6CAA349F6}" type="slidenum">
              <a:rPr lang="tr-TR" smtClean="0"/>
              <a:t>‹#›</a:t>
            </a:fld>
            <a:endParaRPr lang="tr-TR"/>
          </a:p>
        </p:txBody>
      </p:sp>
    </p:spTree>
    <p:extLst>
      <p:ext uri="{BB962C8B-B14F-4D97-AF65-F5344CB8AC3E}">
        <p14:creationId xmlns:p14="http://schemas.microsoft.com/office/powerpoint/2010/main" val="190211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3CFFFD2-F0ED-B64C-B01B-DBCE67FBA2DC}" type="datetimeFigureOut">
              <a:rPr lang="tr-TR" smtClean="0"/>
              <a:t>18.03.2024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92195FB-9AE9-7B4A-9A67-4DD6CAA349F6}" type="slidenum">
              <a:rPr lang="tr-TR" smtClean="0"/>
              <a:t>‹#›</a:t>
            </a:fld>
            <a:endParaRPr lang="tr-TR"/>
          </a:p>
        </p:txBody>
      </p:sp>
    </p:spTree>
    <p:extLst>
      <p:ext uri="{BB962C8B-B14F-4D97-AF65-F5344CB8AC3E}">
        <p14:creationId xmlns:p14="http://schemas.microsoft.com/office/powerpoint/2010/main" val="2552247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3CFFFD2-F0ED-B64C-B01B-DBCE67FBA2DC}" type="datetimeFigureOut">
              <a:rPr lang="tr-TR" smtClean="0"/>
              <a:t>18.03.2024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992195FB-9AE9-7B4A-9A67-4DD6CAA349F6}" type="slidenum">
              <a:rPr lang="tr-TR" smtClean="0"/>
              <a:t>‹#›</a:t>
            </a:fld>
            <a:endParaRPr lang="tr-TR"/>
          </a:p>
        </p:txBody>
      </p:sp>
    </p:spTree>
    <p:extLst>
      <p:ext uri="{BB962C8B-B14F-4D97-AF65-F5344CB8AC3E}">
        <p14:creationId xmlns:p14="http://schemas.microsoft.com/office/powerpoint/2010/main" val="327054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3CFFFD2-F0ED-B64C-B01B-DBCE67FBA2DC}" type="datetimeFigureOut">
              <a:rPr lang="tr-TR" smtClean="0"/>
              <a:t>18.03.2024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992195FB-9AE9-7B4A-9A67-4DD6CAA349F6}" type="slidenum">
              <a:rPr lang="tr-TR" smtClean="0"/>
              <a:t>‹#›</a:t>
            </a:fld>
            <a:endParaRPr lang="tr-TR"/>
          </a:p>
        </p:txBody>
      </p:sp>
    </p:spTree>
    <p:extLst>
      <p:ext uri="{BB962C8B-B14F-4D97-AF65-F5344CB8AC3E}">
        <p14:creationId xmlns:p14="http://schemas.microsoft.com/office/powerpoint/2010/main" val="38531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FFFD2-F0ED-B64C-B01B-DBCE67FBA2DC}" type="datetimeFigureOut">
              <a:rPr lang="tr-TR" smtClean="0"/>
              <a:t>18.03.2024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992195FB-9AE9-7B4A-9A67-4DD6CAA349F6}" type="slidenum">
              <a:rPr lang="tr-TR" smtClean="0"/>
              <a:t>‹#›</a:t>
            </a:fld>
            <a:endParaRPr lang="tr-TR"/>
          </a:p>
        </p:txBody>
      </p:sp>
    </p:spTree>
    <p:extLst>
      <p:ext uri="{BB962C8B-B14F-4D97-AF65-F5344CB8AC3E}">
        <p14:creationId xmlns:p14="http://schemas.microsoft.com/office/powerpoint/2010/main" val="2171131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3CFFFD2-F0ED-B64C-B01B-DBCE67FBA2DC}" type="datetimeFigureOut">
              <a:rPr lang="tr-TR" smtClean="0"/>
              <a:t>18.03.2024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92195FB-9AE9-7B4A-9A67-4DD6CAA349F6}" type="slidenum">
              <a:rPr lang="tr-TR" smtClean="0"/>
              <a:t>‹#›</a:t>
            </a:fld>
            <a:endParaRPr lang="tr-TR"/>
          </a:p>
        </p:txBody>
      </p:sp>
    </p:spTree>
    <p:extLst>
      <p:ext uri="{BB962C8B-B14F-4D97-AF65-F5344CB8AC3E}">
        <p14:creationId xmlns:p14="http://schemas.microsoft.com/office/powerpoint/2010/main" val="872194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3CFFFD2-F0ED-B64C-B01B-DBCE67FBA2DC}" type="datetimeFigureOut">
              <a:rPr lang="tr-TR" smtClean="0"/>
              <a:t>18.03.2024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92195FB-9AE9-7B4A-9A67-4DD6CAA349F6}" type="slidenum">
              <a:rPr lang="tr-TR" smtClean="0"/>
              <a:t>‹#›</a:t>
            </a:fld>
            <a:endParaRPr lang="tr-TR"/>
          </a:p>
        </p:txBody>
      </p:sp>
    </p:spTree>
    <p:extLst>
      <p:ext uri="{BB962C8B-B14F-4D97-AF65-F5344CB8AC3E}">
        <p14:creationId xmlns:p14="http://schemas.microsoft.com/office/powerpoint/2010/main" val="1143363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FFFD2-F0ED-B64C-B01B-DBCE67FBA2DC}" type="datetimeFigureOut">
              <a:rPr lang="tr-TR" smtClean="0"/>
              <a:t>18.03.2024</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195FB-9AE9-7B4A-9A67-4DD6CAA349F6}" type="slidenum">
              <a:rPr lang="tr-TR" smtClean="0"/>
              <a:t>‹#›</a:t>
            </a:fld>
            <a:endParaRPr lang="tr-TR"/>
          </a:p>
        </p:txBody>
      </p:sp>
    </p:spTree>
    <p:extLst>
      <p:ext uri="{BB962C8B-B14F-4D97-AF65-F5344CB8AC3E}">
        <p14:creationId xmlns:p14="http://schemas.microsoft.com/office/powerpoint/2010/main" val="3009502578"/>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DC77DEA-9D9D-9FF2-3E94-75E915067712}"/>
              </a:ext>
            </a:extLst>
          </p:cNvPr>
          <p:cNvPicPr>
            <a:picLocks noChangeAspect="1"/>
          </p:cNvPicPr>
          <p:nvPr/>
        </p:nvPicPr>
        <p:blipFill>
          <a:blip r:embed="rId3"/>
          <a:stretch>
            <a:fillRect/>
          </a:stretch>
        </p:blipFill>
        <p:spPr>
          <a:xfrm>
            <a:off x="-102782" y="-278780"/>
            <a:ext cx="12397563" cy="7248292"/>
          </a:xfrm>
          <a:prstGeom prst="rect">
            <a:avLst/>
          </a:prstGeom>
        </p:spPr>
      </p:pic>
      <p:sp>
        <p:nvSpPr>
          <p:cNvPr id="8" name="Başlık 7">
            <a:extLst>
              <a:ext uri="{FF2B5EF4-FFF2-40B4-BE49-F238E27FC236}">
                <a16:creationId xmlns:a16="http://schemas.microsoft.com/office/drawing/2014/main" id="{BAB3ED0E-FE32-3545-6616-A9D346F4EAEB}"/>
              </a:ext>
            </a:extLst>
          </p:cNvPr>
          <p:cNvSpPr>
            <a:spLocks noGrp="1"/>
          </p:cNvSpPr>
          <p:nvPr>
            <p:ph type="ctrTitle"/>
          </p:nvPr>
        </p:nvSpPr>
        <p:spPr>
          <a:xfrm>
            <a:off x="1524000" y="2612115"/>
            <a:ext cx="9144000" cy="2387600"/>
          </a:xfrm>
        </p:spPr>
        <p:txBody>
          <a:bodyPr>
            <a:normAutofit fontScale="90000"/>
          </a:bodyPr>
          <a:lstStyle/>
          <a:p>
            <a:r>
              <a:rPr lang="tr-TR" sz="4800" b="1" dirty="0">
                <a:latin typeface="Times New Roman" panose="02020603050405020304" pitchFamily="18" charset="0"/>
              </a:rPr>
              <a:t>İ</a:t>
            </a:r>
            <a:r>
              <a:rPr lang="tr-TR" sz="4400" b="1" dirty="0">
                <a:effectLst/>
                <a:latin typeface="Times New Roman" panose="02020603050405020304" pitchFamily="18" charset="0"/>
              </a:rPr>
              <a:t>lişkisel ve </a:t>
            </a:r>
            <a:r>
              <a:rPr lang="tr-TR" sz="4400" b="1" dirty="0">
                <a:latin typeface="Times New Roman" panose="02020603050405020304" pitchFamily="18" charset="0"/>
              </a:rPr>
              <a:t>İ</a:t>
            </a:r>
            <a:r>
              <a:rPr lang="tr-TR" sz="4400" b="1" dirty="0">
                <a:effectLst/>
                <a:latin typeface="Times New Roman" panose="02020603050405020304" pitchFamily="18" charset="0"/>
              </a:rPr>
              <a:t>lişkisel Olmayan (</a:t>
            </a:r>
            <a:r>
              <a:rPr lang="tr-TR" sz="4400" b="1" dirty="0">
                <a:latin typeface="Times New Roman" panose="02020603050405020304" pitchFamily="18" charset="0"/>
              </a:rPr>
              <a:t>N</a:t>
            </a:r>
            <a:r>
              <a:rPr lang="tr-TR" sz="3100" b="1" dirty="0">
                <a:latin typeface="Times New Roman" panose="02020603050405020304" pitchFamily="18" charset="0"/>
              </a:rPr>
              <a:t>O</a:t>
            </a:r>
            <a:r>
              <a:rPr lang="tr-TR" sz="4400" b="1" dirty="0">
                <a:effectLst/>
                <a:latin typeface="Times New Roman" panose="02020603050405020304" pitchFamily="18" charset="0"/>
              </a:rPr>
              <a:t>SQL)                          Veri Tabanı </a:t>
            </a:r>
            <a:br>
              <a:rPr lang="tr-TR" b="1" dirty="0">
                <a:solidFill>
                  <a:schemeClr val="tx1">
                    <a:lumMod val="95000"/>
                  </a:schemeClr>
                </a:solidFill>
              </a:rPr>
            </a:br>
            <a:br>
              <a:rPr lang="tr-TR" dirty="0"/>
            </a:br>
            <a:endParaRPr lang="tr-TR" dirty="0"/>
          </a:p>
        </p:txBody>
      </p:sp>
      <p:sp>
        <p:nvSpPr>
          <p:cNvPr id="9" name="Alt Başlık 8">
            <a:extLst>
              <a:ext uri="{FF2B5EF4-FFF2-40B4-BE49-F238E27FC236}">
                <a16:creationId xmlns:a16="http://schemas.microsoft.com/office/drawing/2014/main" id="{1139AD2B-3001-3857-7D60-B59FC5064E55}"/>
              </a:ext>
            </a:extLst>
          </p:cNvPr>
          <p:cNvSpPr>
            <a:spLocks noGrp="1"/>
          </p:cNvSpPr>
          <p:nvPr>
            <p:ph type="subTitle" idx="1"/>
          </p:nvPr>
        </p:nvSpPr>
        <p:spPr>
          <a:xfrm>
            <a:off x="-2341756" y="0"/>
            <a:ext cx="9144000" cy="1655762"/>
          </a:xfrm>
        </p:spPr>
        <p:txBody>
          <a:bodyPr/>
          <a:lstStyle/>
          <a:p>
            <a:r>
              <a:rPr lang="tr-TR" dirty="0">
                <a:solidFill>
                  <a:schemeClr val="accent1">
                    <a:lumMod val="60000"/>
                    <a:lumOff val="40000"/>
                  </a:schemeClr>
                </a:solidFill>
              </a:rPr>
              <a:t>02220224651 ZEYNEP MECNİ </a:t>
            </a:r>
          </a:p>
        </p:txBody>
      </p:sp>
    </p:spTree>
    <p:extLst>
      <p:ext uri="{BB962C8B-B14F-4D97-AF65-F5344CB8AC3E}">
        <p14:creationId xmlns:p14="http://schemas.microsoft.com/office/powerpoint/2010/main" val="2512921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EE1926-CDC8-4130-CB5D-FDD7DFCDEF97}"/>
              </a:ext>
            </a:extLst>
          </p:cNvPr>
          <p:cNvSpPr>
            <a:spLocks noGrp="1"/>
          </p:cNvSpPr>
          <p:nvPr>
            <p:ph type="title"/>
          </p:nvPr>
        </p:nvSpPr>
        <p:spPr>
          <a:xfrm>
            <a:off x="839788" y="457200"/>
            <a:ext cx="5810394" cy="1052945"/>
          </a:xfrm>
        </p:spPr>
        <p:txBody>
          <a:bodyPr/>
          <a:lstStyle/>
          <a:p>
            <a:r>
              <a:rPr lang="tr-TR" sz="3200" dirty="0">
                <a:effectLst/>
                <a:latin typeface="Symbol" pitchFamily="2" charset="2"/>
              </a:rPr>
              <a:t> </a:t>
            </a:r>
            <a:r>
              <a:rPr lang="tr-TR" sz="3200" b="1" dirty="0">
                <a:effectLst/>
                <a:latin typeface="Symbol" pitchFamily="2" charset="2"/>
              </a:rPr>
              <a:t> </a:t>
            </a:r>
            <a:r>
              <a:rPr lang="tr-TR" sz="3200" b="1" dirty="0">
                <a:effectLst/>
                <a:latin typeface="Times New Roman" panose="02020603050405020304" pitchFamily="18" charset="0"/>
              </a:rPr>
              <a:t>Nesne Yönelimli Veri Modeli:</a:t>
            </a:r>
            <a:endParaRPr lang="tr-TR" b="1" dirty="0"/>
          </a:p>
        </p:txBody>
      </p:sp>
      <p:pic>
        <p:nvPicPr>
          <p:cNvPr id="6" name="Resim Yer Tutucusu 5">
            <a:extLst>
              <a:ext uri="{FF2B5EF4-FFF2-40B4-BE49-F238E27FC236}">
                <a16:creationId xmlns:a16="http://schemas.microsoft.com/office/drawing/2014/main" id="{D5B6EFBC-F8F9-578D-AC0A-D1F2B44C9F99}"/>
              </a:ext>
            </a:extLst>
          </p:cNvPr>
          <p:cNvPicPr>
            <a:picLocks noGrp="1" noChangeAspect="1"/>
          </p:cNvPicPr>
          <p:nvPr>
            <p:ph type="pic" idx="1"/>
          </p:nvPr>
        </p:nvPicPr>
        <p:blipFill rotWithShape="1">
          <a:blip r:embed="rId2"/>
          <a:srcRect l="-18177" t="-83476" r="-6229" b="-4887"/>
          <a:stretch/>
        </p:blipFill>
        <p:spPr>
          <a:xfrm>
            <a:off x="-277091" y="1694007"/>
            <a:ext cx="11629303" cy="5011593"/>
          </a:xfrm>
        </p:spPr>
      </p:pic>
      <p:sp>
        <p:nvSpPr>
          <p:cNvPr id="4" name="Metin Yer Tutucusu 3">
            <a:extLst>
              <a:ext uri="{FF2B5EF4-FFF2-40B4-BE49-F238E27FC236}">
                <a16:creationId xmlns:a16="http://schemas.microsoft.com/office/drawing/2014/main" id="{A3146B05-1398-E985-CD47-A1CF7034F84A}"/>
              </a:ext>
            </a:extLst>
          </p:cNvPr>
          <p:cNvSpPr>
            <a:spLocks noGrp="1"/>
          </p:cNvSpPr>
          <p:nvPr>
            <p:ph type="body" sz="half" idx="2"/>
          </p:nvPr>
        </p:nvSpPr>
        <p:spPr>
          <a:xfrm>
            <a:off x="839788" y="2057400"/>
            <a:ext cx="10063739" cy="1517073"/>
          </a:xfrm>
        </p:spPr>
        <p:txBody>
          <a:bodyPr/>
          <a:lstStyle/>
          <a:p>
            <a:r>
              <a:rPr lang="tr-TR" sz="2800" b="1" dirty="0">
                <a:effectLst/>
                <a:latin typeface="Times New Roman" panose="02020603050405020304" pitchFamily="18" charset="0"/>
              </a:rPr>
              <a:t>Daha sonraları ortaya çıkmış ve başarısını kanıtlamıştır. Nesne yönelimli programlamaya dayanan veri modelidir </a:t>
            </a:r>
            <a:endParaRPr lang="tr-TR" sz="2800" b="1" dirty="0">
              <a:effectLst/>
            </a:endParaRPr>
          </a:p>
          <a:p>
            <a:endParaRPr lang="tr-TR" dirty="0"/>
          </a:p>
        </p:txBody>
      </p:sp>
    </p:spTree>
    <p:extLst>
      <p:ext uri="{BB962C8B-B14F-4D97-AF65-F5344CB8AC3E}">
        <p14:creationId xmlns:p14="http://schemas.microsoft.com/office/powerpoint/2010/main" val="2427198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9D5859-8065-965F-15AC-94BCE4C1F6F1}"/>
              </a:ext>
            </a:extLst>
          </p:cNvPr>
          <p:cNvSpPr>
            <a:spLocks noGrp="1"/>
          </p:cNvSpPr>
          <p:nvPr>
            <p:ph type="title"/>
          </p:nvPr>
        </p:nvSpPr>
        <p:spPr>
          <a:xfrm>
            <a:off x="687388" y="-223260"/>
            <a:ext cx="6710939" cy="1427018"/>
          </a:xfrm>
        </p:spPr>
        <p:txBody>
          <a:bodyPr/>
          <a:lstStyle/>
          <a:p>
            <a:r>
              <a:rPr lang="tr-TR" sz="3200" b="1" dirty="0">
                <a:effectLst/>
                <a:latin typeface="Symbol" pitchFamily="2" charset="2"/>
              </a:rPr>
              <a:t>  </a:t>
            </a:r>
            <a:r>
              <a:rPr lang="tr-TR" sz="3600" b="1" dirty="0">
                <a:effectLst/>
                <a:latin typeface="Times New Roman" panose="02020603050405020304" pitchFamily="18" charset="0"/>
              </a:rPr>
              <a:t>Nesne </a:t>
            </a:r>
            <a:r>
              <a:rPr lang="tr-TR" sz="3600" b="1" dirty="0">
                <a:latin typeface="Times New Roman" panose="02020603050405020304" pitchFamily="18" charset="0"/>
              </a:rPr>
              <a:t>İ</a:t>
            </a:r>
            <a:r>
              <a:rPr lang="tr-TR" sz="3600" b="1" dirty="0">
                <a:effectLst/>
                <a:latin typeface="Times New Roman" panose="02020603050405020304" pitchFamily="18" charset="0"/>
              </a:rPr>
              <a:t>lişkisel Veri Modeli:</a:t>
            </a:r>
            <a:endParaRPr lang="tr-TR" sz="3600" b="1" dirty="0"/>
          </a:p>
        </p:txBody>
      </p:sp>
      <p:pic>
        <p:nvPicPr>
          <p:cNvPr id="6" name="Resim Yer Tutucusu 5">
            <a:extLst>
              <a:ext uri="{FF2B5EF4-FFF2-40B4-BE49-F238E27FC236}">
                <a16:creationId xmlns:a16="http://schemas.microsoft.com/office/drawing/2014/main" id="{E8BDAC76-4E94-FADF-A920-5D0066C80F6F}"/>
              </a:ext>
            </a:extLst>
          </p:cNvPr>
          <p:cNvPicPr>
            <a:picLocks noGrp="1" noChangeAspect="1"/>
          </p:cNvPicPr>
          <p:nvPr>
            <p:ph type="pic" idx="1"/>
          </p:nvPr>
        </p:nvPicPr>
        <p:blipFill rotWithShape="1">
          <a:blip r:embed="rId2"/>
          <a:srcRect l="-4890" t="-49285" r="-5519" b="16"/>
          <a:stretch/>
        </p:blipFill>
        <p:spPr>
          <a:xfrm>
            <a:off x="1873033" y="1777134"/>
            <a:ext cx="8445933" cy="4415848"/>
          </a:xfrm>
        </p:spPr>
      </p:pic>
      <p:sp>
        <p:nvSpPr>
          <p:cNvPr id="4" name="Metin Yer Tutucusu 3">
            <a:extLst>
              <a:ext uri="{FF2B5EF4-FFF2-40B4-BE49-F238E27FC236}">
                <a16:creationId xmlns:a16="http://schemas.microsoft.com/office/drawing/2014/main" id="{D966621A-D18C-9755-F5CE-96B5D8112E36}"/>
              </a:ext>
            </a:extLst>
          </p:cNvPr>
          <p:cNvSpPr>
            <a:spLocks noGrp="1"/>
          </p:cNvSpPr>
          <p:nvPr>
            <p:ph type="body" sz="half" idx="2"/>
          </p:nvPr>
        </p:nvSpPr>
        <p:spPr>
          <a:xfrm>
            <a:off x="548842" y="1610879"/>
            <a:ext cx="9897485" cy="1427018"/>
          </a:xfrm>
        </p:spPr>
        <p:txBody>
          <a:bodyPr>
            <a:normAutofit fontScale="92500" lnSpcReduction="10000"/>
          </a:bodyPr>
          <a:lstStyle/>
          <a:p>
            <a:r>
              <a:rPr lang="tr-TR" sz="2800" dirty="0">
                <a:effectLst/>
                <a:latin typeface="Times New Roman" panose="02020603050405020304" pitchFamily="18" charset="0"/>
              </a:rPr>
              <a:t>Nesne ilişkisel veri tabanı, ilişkisel işlevselliğin üzerine nesne yönelimli özellikler içerir. </a:t>
            </a:r>
            <a:r>
              <a:rPr lang="tr-TR" sz="2800" dirty="0">
                <a:latin typeface="Times New Roman" panose="02020603050405020304" pitchFamily="18" charset="0"/>
              </a:rPr>
              <a:t>İ</a:t>
            </a:r>
            <a:r>
              <a:rPr lang="tr-TR" sz="2800" dirty="0">
                <a:effectLst/>
                <a:latin typeface="Times New Roman" panose="02020603050405020304" pitchFamily="18" charset="0"/>
              </a:rPr>
              <a:t>lişkisel veri tabanları içinde nesne yönelimli karakteristikler içeren ilk veri tabanı 1997 yılında piyasaya sunulan Oracle8’dir. </a:t>
            </a:r>
            <a:endParaRPr lang="tr-TR" sz="2800" dirty="0">
              <a:effectLst/>
            </a:endParaRPr>
          </a:p>
          <a:p>
            <a:endParaRPr lang="tr-TR" dirty="0"/>
          </a:p>
        </p:txBody>
      </p:sp>
    </p:spTree>
    <p:extLst>
      <p:ext uri="{BB962C8B-B14F-4D97-AF65-F5344CB8AC3E}">
        <p14:creationId xmlns:p14="http://schemas.microsoft.com/office/powerpoint/2010/main" val="769837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C91F13B8-BFD3-06F5-5336-42F0F58607E8}"/>
              </a:ext>
            </a:extLst>
          </p:cNvPr>
          <p:cNvSpPr>
            <a:spLocks noGrp="1"/>
          </p:cNvSpPr>
          <p:nvPr>
            <p:ph type="title"/>
          </p:nvPr>
        </p:nvSpPr>
        <p:spPr>
          <a:xfrm>
            <a:off x="214745" y="351271"/>
            <a:ext cx="10515600" cy="1325563"/>
          </a:xfrm>
        </p:spPr>
        <p:txBody>
          <a:bodyPr>
            <a:noAutofit/>
          </a:bodyPr>
          <a:lstStyle/>
          <a:p>
            <a:r>
              <a:rPr lang="tr-TR" sz="4400" dirty="0">
                <a:effectLst/>
                <a:latin typeface="Symbol" pitchFamily="2" charset="2"/>
              </a:rPr>
              <a:t> </a:t>
            </a:r>
            <a:r>
              <a:rPr lang="tr-TR" sz="4400" dirty="0">
                <a:latin typeface="Times New Roman" panose="02020603050405020304" pitchFamily="18" charset="0"/>
              </a:rPr>
              <a:t>Ç</a:t>
            </a:r>
            <a:r>
              <a:rPr lang="tr-TR" sz="4400" dirty="0">
                <a:effectLst/>
                <a:latin typeface="Times New Roman" panose="02020603050405020304" pitchFamily="18" charset="0"/>
              </a:rPr>
              <a:t>oklu Ortam Veri Modeli:</a:t>
            </a:r>
            <a:endParaRPr lang="tr-TR" sz="4400" dirty="0"/>
          </a:p>
        </p:txBody>
      </p:sp>
      <p:sp>
        <p:nvSpPr>
          <p:cNvPr id="6" name="Alt Başlık 5">
            <a:extLst>
              <a:ext uri="{FF2B5EF4-FFF2-40B4-BE49-F238E27FC236}">
                <a16:creationId xmlns:a16="http://schemas.microsoft.com/office/drawing/2014/main" id="{D66A5DF3-7934-F65C-0305-1000A3AC78B0}"/>
              </a:ext>
            </a:extLst>
          </p:cNvPr>
          <p:cNvSpPr>
            <a:spLocks noGrp="1"/>
          </p:cNvSpPr>
          <p:nvPr>
            <p:ph type="subTitle" idx="4294967295"/>
          </p:nvPr>
        </p:nvSpPr>
        <p:spPr>
          <a:xfrm>
            <a:off x="0" y="1441161"/>
            <a:ext cx="11804650" cy="4169929"/>
          </a:xfrm>
        </p:spPr>
        <p:txBody>
          <a:bodyPr>
            <a:normAutofit fontScale="92500" lnSpcReduction="20000"/>
          </a:bodyPr>
          <a:lstStyle/>
          <a:p>
            <a:pPr algn="ctr">
              <a:buFont typeface="Symbol" pitchFamily="2" charset="2"/>
              <a:buChar char=" "/>
            </a:pPr>
            <a:r>
              <a:rPr lang="tr-TR" sz="2400" dirty="0">
                <a:effectLst/>
                <a:latin typeface="Symbol" pitchFamily="2" charset="2"/>
              </a:rPr>
              <a:t> </a:t>
            </a:r>
            <a:r>
              <a:rPr lang="tr-TR" sz="2400" dirty="0">
                <a:effectLst/>
                <a:latin typeface="Times New Roman" panose="02020603050405020304" pitchFamily="18" charset="0"/>
              </a:rPr>
              <a:t> </a:t>
            </a:r>
            <a:r>
              <a:rPr lang="tr-TR" sz="2400" dirty="0">
                <a:latin typeface="Times New Roman" panose="02020603050405020304" pitchFamily="18" charset="0"/>
              </a:rPr>
              <a:t>Ç</a:t>
            </a:r>
            <a:r>
              <a:rPr lang="tr-TR" sz="2400" dirty="0">
                <a:effectLst/>
                <a:latin typeface="Times New Roman" panose="02020603050405020304" pitchFamily="18" charset="0"/>
              </a:rPr>
              <a:t>oklu ortam veri tabanları nesne ilişkisel veri tabanları ile büyük benzerlikler gösterir. Bununla birlikte, film, müzik, metin   ve video gibi büyük nesneleri işlemek ve aynı zamanda işleme sırasındaki adımları kullanıcıya göstermemek için farklı </a:t>
            </a:r>
            <a:r>
              <a:rPr lang="tr-TR" sz="2400" dirty="0">
                <a:latin typeface="Times New Roman" panose="02020603050405020304" pitchFamily="18" charset="0"/>
              </a:rPr>
              <a:t>ö</a:t>
            </a:r>
            <a:r>
              <a:rPr lang="tr-TR" sz="2400" dirty="0">
                <a:effectLst/>
                <a:latin typeface="Times New Roman" panose="02020603050405020304" pitchFamily="18" charset="0"/>
              </a:rPr>
              <a:t>zellikler taşır. Çoklu ortam veri tabanlarının desteklemesi gereken üç temel özellik; Veri miktarı, Süreklilik ve Senkronizasyondur. </a:t>
            </a:r>
            <a:r>
              <a:rPr lang="tr-TR" sz="2400" dirty="0">
                <a:latin typeface="Times New Roman" panose="02020603050405020304" pitchFamily="18" charset="0"/>
              </a:rPr>
              <a:t>Çoklu</a:t>
            </a:r>
            <a:r>
              <a:rPr lang="tr-TR" sz="2400" dirty="0">
                <a:effectLst/>
                <a:latin typeface="Times New Roman" panose="02020603050405020304" pitchFamily="18" charset="0"/>
              </a:rPr>
              <a:t> ortam veri tabanı uygulaması, imge görüntüleme, uzaktan görüntülü eğitim, üç boyutlu tıbbi görüntü kayıtları depolanması konularında özellikle</a:t>
            </a:r>
            <a:r>
              <a:rPr lang="tr-TR" sz="2400" dirty="0">
                <a:latin typeface="Times New Roman" panose="02020603050405020304" pitchFamily="18" charset="0"/>
              </a:rPr>
              <a:t> </a:t>
            </a:r>
            <a:r>
              <a:rPr lang="tr-TR" sz="2400" dirty="0">
                <a:effectLst/>
                <a:latin typeface="Times New Roman" panose="02020603050405020304" pitchFamily="18" charset="0"/>
              </a:rPr>
              <a:t>tıp bilgi sistemlerinde kullanılmaktadır </a:t>
            </a:r>
          </a:p>
          <a:p>
            <a:pPr algn="ctr">
              <a:buFont typeface="Symbol" pitchFamily="2" charset="2"/>
              <a:buChar char=" "/>
            </a:pPr>
            <a:endParaRPr lang="tr-TR" sz="2400" dirty="0">
              <a:effectLst/>
              <a:latin typeface="Times New Roman" panose="02020603050405020304" pitchFamily="18" charset="0"/>
            </a:endParaRPr>
          </a:p>
          <a:p>
            <a:pPr>
              <a:buFont typeface="Symbol" pitchFamily="2" charset="2"/>
              <a:buChar char=" "/>
            </a:pPr>
            <a:r>
              <a:rPr lang="tr-TR" sz="3200" dirty="0">
                <a:effectLst/>
                <a:latin typeface="Symbol" pitchFamily="2" charset="2"/>
              </a:rPr>
              <a:t>  </a:t>
            </a:r>
            <a:r>
              <a:rPr lang="tr-TR" sz="4400" dirty="0">
                <a:effectLst/>
                <a:latin typeface="Times New Roman" panose="02020603050405020304" pitchFamily="18" charset="0"/>
              </a:rPr>
              <a:t>Dağıtık Veri Modeli:</a:t>
            </a:r>
          </a:p>
          <a:p>
            <a:pPr algn="ctr">
              <a:buFont typeface="Symbol" pitchFamily="2" charset="2"/>
              <a:buChar char=" "/>
            </a:pPr>
            <a:br>
              <a:rPr lang="tr-TR" sz="1800" dirty="0">
                <a:effectLst/>
                <a:latin typeface="Times New Roman" panose="02020603050405020304" pitchFamily="18" charset="0"/>
              </a:rPr>
            </a:br>
            <a:r>
              <a:rPr lang="tr-TR" sz="2600" dirty="0">
                <a:effectLst/>
                <a:latin typeface="Symbol" pitchFamily="2" charset="2"/>
              </a:rPr>
              <a:t> </a:t>
            </a:r>
            <a:r>
              <a:rPr lang="tr-TR" sz="2600" dirty="0">
                <a:effectLst/>
                <a:latin typeface="Times New Roman" panose="02020603050405020304" pitchFamily="18" charset="0"/>
              </a:rPr>
              <a:t>Dağıtık veri tabanları, iki ya da daha fazla bilgisayarda depolanan ve bir ağ üzerinde dağıtılan bilgiler için kullanılan veri tabanı grubudur. Veri tabanını ağ üzerinden paralel kullanmak için parçalara ayırmak, sorguların daha hızlı işlenmesini sağlar. Böyle bir sistemde, birden fazla veri tabanına erişilmesine rağmen, kullanıcı bir tek veri tabanıyla çalışıyormuş gibi işlem yapar. </a:t>
            </a:r>
            <a:endParaRPr lang="tr-TR" sz="2600" dirty="0"/>
          </a:p>
          <a:p>
            <a:pPr marL="0" indent="0" algn="ctr">
              <a:buNone/>
            </a:pPr>
            <a:endParaRPr lang="tr-TR" sz="2600" dirty="0"/>
          </a:p>
          <a:p>
            <a:pPr algn="l"/>
            <a:endParaRPr lang="tr-TR" dirty="0"/>
          </a:p>
        </p:txBody>
      </p:sp>
    </p:spTree>
    <p:extLst>
      <p:ext uri="{BB962C8B-B14F-4D97-AF65-F5344CB8AC3E}">
        <p14:creationId xmlns:p14="http://schemas.microsoft.com/office/powerpoint/2010/main" val="135716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1E41E8-F0F7-8006-7BA9-7DA470105A13}"/>
              </a:ext>
            </a:extLst>
          </p:cNvPr>
          <p:cNvSpPr>
            <a:spLocks noGrp="1"/>
          </p:cNvSpPr>
          <p:nvPr>
            <p:ph type="title"/>
          </p:nvPr>
        </p:nvSpPr>
        <p:spPr>
          <a:xfrm>
            <a:off x="533400" y="-462540"/>
            <a:ext cx="5908964" cy="1454727"/>
          </a:xfrm>
        </p:spPr>
        <p:txBody>
          <a:bodyPr/>
          <a:lstStyle/>
          <a:p>
            <a:r>
              <a:rPr lang="tr-TR" dirty="0">
                <a:latin typeface="American Typewriter" panose="02090604020004020304" pitchFamily="18" charset="0"/>
              </a:rPr>
              <a:t>VERİ TABANI TASARIMI</a:t>
            </a:r>
            <a:endParaRPr lang="tr-TR" dirty="0"/>
          </a:p>
        </p:txBody>
      </p:sp>
      <p:pic>
        <p:nvPicPr>
          <p:cNvPr id="6" name="Resim Yer Tutucusu 5">
            <a:extLst>
              <a:ext uri="{FF2B5EF4-FFF2-40B4-BE49-F238E27FC236}">
                <a16:creationId xmlns:a16="http://schemas.microsoft.com/office/drawing/2014/main" id="{63C991F7-4DEE-9801-DDB1-8A2D10C0D6E9}"/>
              </a:ext>
            </a:extLst>
          </p:cNvPr>
          <p:cNvPicPr>
            <a:picLocks noGrp="1" noChangeAspect="1"/>
          </p:cNvPicPr>
          <p:nvPr>
            <p:ph type="pic" idx="1"/>
          </p:nvPr>
        </p:nvPicPr>
        <p:blipFill rotWithShape="1">
          <a:blip r:embed="rId2"/>
          <a:srcRect l="-20453" r="-11555" b="2137"/>
          <a:stretch/>
        </p:blipFill>
        <p:spPr>
          <a:xfrm>
            <a:off x="6317384" y="1014556"/>
            <a:ext cx="6172200" cy="4873625"/>
          </a:xfrm>
        </p:spPr>
      </p:pic>
      <p:sp>
        <p:nvSpPr>
          <p:cNvPr id="4" name="Metin Yer Tutucusu 3">
            <a:extLst>
              <a:ext uri="{FF2B5EF4-FFF2-40B4-BE49-F238E27FC236}">
                <a16:creationId xmlns:a16="http://schemas.microsoft.com/office/drawing/2014/main" id="{316EFF40-7BC8-4FFA-12D3-46989EB2EAD1}"/>
              </a:ext>
            </a:extLst>
          </p:cNvPr>
          <p:cNvSpPr>
            <a:spLocks noGrp="1"/>
          </p:cNvSpPr>
          <p:nvPr>
            <p:ph type="body" sz="half" idx="2"/>
          </p:nvPr>
        </p:nvSpPr>
        <p:spPr>
          <a:xfrm>
            <a:off x="418812" y="1420091"/>
            <a:ext cx="6023552" cy="5659582"/>
          </a:xfrm>
        </p:spPr>
        <p:txBody>
          <a:bodyPr>
            <a:normAutofit/>
          </a:bodyPr>
          <a:lstStyle/>
          <a:p>
            <a:r>
              <a:rPr lang="tr-TR" sz="1800" dirty="0">
                <a:effectLst/>
                <a:latin typeface="Times New Roman" panose="02020603050405020304" pitchFamily="18" charset="0"/>
              </a:rPr>
              <a:t>Veri tabanı tasarımında; gerçeğin, gereksinim ve beklentiler </a:t>
            </a:r>
            <a:r>
              <a:rPr lang="tr-TR" sz="1800" dirty="0">
                <a:latin typeface="Times New Roman" panose="02020603050405020304" pitchFamily="18" charset="0"/>
              </a:rPr>
              <a:t>ç</a:t>
            </a:r>
            <a:r>
              <a:rPr lang="tr-TR" sz="1800" dirty="0">
                <a:effectLst/>
                <a:latin typeface="Times New Roman" panose="02020603050405020304" pitchFamily="18" charset="0"/>
              </a:rPr>
              <a:t>erçevesinde modellenerek veri tabanına aktarılması gerekir Veri tabanı tasarımında ilk olarak, olası veri tabanı kullanıcı gereksinimlerinin belirlenmesi gerekir. Gerçeğin veri tabanındaki sayısal temsili, onun belli bir perspektiften bir modeli olup, bir veri tabanı sisteminde gerek kullanıcılar ve gerekse bilgisayar tarafından anlaşılabilecek bir tarzda tanımlanması gerekir. Böyle bir tanımlama, veri tabanı literatüründe “şema” olarak adlandırılır. Kullanıcı ve bilgisayar düzeyleri sırasıyla ''kavramsal'' ve ''fiziksel’’ düzeyler, bu düzeylerdeki şemalar da “kavramsal şema” ve “iç şema” olarak anılırlar. Kavramsal ve fiziksel düzeylerdeki şemalar, farklı anlayış mekanizmalarına hitap ettiklerinden, kullanılacak veri modelleri de farklı olacaktır. Her iki düzeyde kullanılmak üzere, çeşitli veri modelleri geliştirilmiştir . </a:t>
            </a:r>
            <a:endParaRPr lang="tr-TR" sz="2000" dirty="0"/>
          </a:p>
          <a:p>
            <a:br>
              <a:rPr lang="tr-TR" sz="1800" dirty="0">
                <a:effectLst/>
                <a:latin typeface="Times New Roman" panose="02020603050405020304" pitchFamily="18" charset="0"/>
              </a:rPr>
            </a:br>
            <a:endParaRPr lang="tr-TR" dirty="0"/>
          </a:p>
          <a:p>
            <a:endParaRPr lang="tr-TR" dirty="0"/>
          </a:p>
        </p:txBody>
      </p:sp>
    </p:spTree>
    <p:extLst>
      <p:ext uri="{BB962C8B-B14F-4D97-AF65-F5344CB8AC3E}">
        <p14:creationId xmlns:p14="http://schemas.microsoft.com/office/powerpoint/2010/main" val="1402946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CE4840-D8A1-FAD6-37FB-FCD42675B687}"/>
              </a:ext>
            </a:extLst>
          </p:cNvPr>
          <p:cNvSpPr>
            <a:spLocks noGrp="1"/>
          </p:cNvSpPr>
          <p:nvPr>
            <p:ph type="title"/>
          </p:nvPr>
        </p:nvSpPr>
        <p:spPr>
          <a:xfrm>
            <a:off x="382588" y="457200"/>
            <a:ext cx="11102830" cy="748145"/>
          </a:xfrm>
        </p:spPr>
        <p:txBody>
          <a:bodyPr>
            <a:normAutofit fontScale="90000"/>
          </a:bodyPr>
          <a:lstStyle/>
          <a:p>
            <a:r>
              <a:rPr lang="tr-TR" dirty="0">
                <a:effectLst/>
                <a:latin typeface="American Typewriter" panose="02090604020004020304" pitchFamily="18" charset="0"/>
              </a:rPr>
              <a:t>İLİŞKİSEL VE İLİŞKİSEL OLMAYAN (N</a:t>
            </a:r>
            <a:r>
              <a:rPr lang="tr-TR" sz="2000" dirty="0">
                <a:effectLst/>
                <a:latin typeface="American Typewriter" panose="02090604020004020304" pitchFamily="18" charset="0"/>
              </a:rPr>
              <a:t>O</a:t>
            </a:r>
            <a:r>
              <a:rPr lang="tr-TR" dirty="0">
                <a:effectLst/>
                <a:latin typeface="American Typewriter" panose="02090604020004020304" pitchFamily="18" charset="0"/>
              </a:rPr>
              <a:t>SQL) VERİ TABANI SİSTEMLERİ</a:t>
            </a:r>
            <a:endParaRPr lang="tr-TR" dirty="0"/>
          </a:p>
        </p:txBody>
      </p:sp>
      <p:sp>
        <p:nvSpPr>
          <p:cNvPr id="4" name="Metin Yer Tutucusu 3">
            <a:extLst>
              <a:ext uri="{FF2B5EF4-FFF2-40B4-BE49-F238E27FC236}">
                <a16:creationId xmlns:a16="http://schemas.microsoft.com/office/drawing/2014/main" id="{D4ED9134-87D8-EBCE-EFBD-06B5873CFE7B}"/>
              </a:ext>
            </a:extLst>
          </p:cNvPr>
          <p:cNvSpPr>
            <a:spLocks noGrp="1"/>
          </p:cNvSpPr>
          <p:nvPr>
            <p:ph type="body" sz="half" idx="2"/>
          </p:nvPr>
        </p:nvSpPr>
        <p:spPr>
          <a:xfrm>
            <a:off x="382588" y="1314592"/>
            <a:ext cx="11379921" cy="6236135"/>
          </a:xfrm>
        </p:spPr>
        <p:txBody>
          <a:bodyPr/>
          <a:lstStyle/>
          <a:p>
            <a:r>
              <a:rPr lang="tr-TR" sz="2000" dirty="0">
                <a:effectLst/>
                <a:latin typeface="Times New Roman" panose="02020603050405020304" pitchFamily="18" charset="0"/>
              </a:rPr>
              <a:t>Günümüzde en yaygın kullanılan veri tabanı sistemlerinden biridir. Satır ve sütunların meydana getirdiği tablolardan oluşur. Bu tablolar birbiri ile ilişkileri olan tablolardır. Dolayısıyla bir veri tabanında ilişkiden s</a:t>
            </a:r>
            <a:r>
              <a:rPr lang="tr-TR" sz="2000" dirty="0">
                <a:latin typeface="Times New Roman" panose="02020603050405020304" pitchFamily="18" charset="0"/>
              </a:rPr>
              <a:t>ö</a:t>
            </a:r>
            <a:r>
              <a:rPr lang="tr-TR" sz="2000" dirty="0">
                <a:effectLst/>
                <a:latin typeface="Times New Roman" panose="02020603050405020304" pitchFamily="18" charset="0"/>
              </a:rPr>
              <a:t>z edebilmek için en az iki tablonun yer alması ve bu iki tablodaki verilerin birbiri ili bir </a:t>
            </a:r>
            <a:r>
              <a:rPr lang="tr-TR" sz="2000" dirty="0">
                <a:latin typeface="Times New Roman" panose="02020603050405020304" pitchFamily="18" charset="0"/>
              </a:rPr>
              <a:t>ş</a:t>
            </a:r>
            <a:r>
              <a:rPr lang="tr-TR" sz="2000" dirty="0">
                <a:effectLst/>
                <a:latin typeface="Times New Roman" panose="02020603050405020304" pitchFamily="18" charset="0"/>
              </a:rPr>
              <a:t>ekilde ilişkilendiriliyor olması gerekir. </a:t>
            </a:r>
          </a:p>
          <a:p>
            <a:r>
              <a:rPr lang="tr-TR" sz="2000" dirty="0">
                <a:effectLst/>
                <a:latin typeface="Times New Roman" panose="02020603050405020304" pitchFamily="18" charset="0"/>
              </a:rPr>
              <a:t>ACID; klasik ilişkisel veri tabanı sistemlerinde sağlanan temel özellikler aşağıda sunulmuştur : </a:t>
            </a:r>
            <a:endParaRPr lang="tr-TR" sz="2000" dirty="0"/>
          </a:p>
          <a:p>
            <a:r>
              <a:rPr lang="tr-TR" sz="2000" dirty="0">
                <a:effectLst/>
                <a:latin typeface="Symbol" pitchFamily="2" charset="2"/>
              </a:rPr>
              <a:t>    </a:t>
            </a:r>
            <a:r>
              <a:rPr lang="tr-TR" sz="2000" dirty="0" err="1">
                <a:effectLst/>
                <a:latin typeface="Times New Roman" panose="02020603050405020304" pitchFamily="18" charset="0"/>
              </a:rPr>
              <a:t>Bölünmezlik</a:t>
            </a:r>
            <a:r>
              <a:rPr lang="tr-TR" sz="2000" dirty="0">
                <a:effectLst/>
                <a:latin typeface="Times New Roman" panose="02020603050405020304" pitchFamily="18" charset="0"/>
              </a:rPr>
              <a:t> (</a:t>
            </a:r>
            <a:r>
              <a:rPr lang="tr-TR" sz="2000" dirty="0" err="1">
                <a:effectLst/>
                <a:latin typeface="Times New Roman" panose="02020603050405020304" pitchFamily="18" charset="0"/>
              </a:rPr>
              <a:t>Atomicity</a:t>
            </a:r>
            <a:r>
              <a:rPr lang="tr-TR" sz="2000" dirty="0">
                <a:effectLst/>
                <a:latin typeface="Times New Roman" panose="02020603050405020304" pitchFamily="18" charset="0"/>
              </a:rPr>
              <a:t>) </a:t>
            </a:r>
            <a:endParaRPr lang="tr-TR" sz="2000" dirty="0">
              <a:effectLst/>
            </a:endParaRPr>
          </a:p>
          <a:p>
            <a:r>
              <a:rPr lang="tr-TR" sz="2000" dirty="0">
                <a:effectLst/>
                <a:latin typeface="Symbol" pitchFamily="2" charset="2"/>
              </a:rPr>
              <a:t>    </a:t>
            </a:r>
            <a:r>
              <a:rPr lang="tr-TR" sz="2000" dirty="0">
                <a:effectLst/>
                <a:latin typeface="Times New Roman" panose="02020603050405020304" pitchFamily="18" charset="0"/>
              </a:rPr>
              <a:t>Tutarlılık (</a:t>
            </a:r>
            <a:r>
              <a:rPr lang="tr-TR" sz="2000" dirty="0" err="1">
                <a:effectLst/>
                <a:latin typeface="Times New Roman" panose="02020603050405020304" pitchFamily="18" charset="0"/>
              </a:rPr>
              <a:t>Consistency</a:t>
            </a:r>
            <a:r>
              <a:rPr lang="tr-TR" sz="2000" dirty="0">
                <a:effectLst/>
                <a:latin typeface="Times New Roman" panose="02020603050405020304" pitchFamily="18" charset="0"/>
              </a:rPr>
              <a:t>) </a:t>
            </a:r>
            <a:endParaRPr lang="tr-TR" sz="2000" dirty="0">
              <a:effectLst/>
            </a:endParaRPr>
          </a:p>
          <a:p>
            <a:r>
              <a:rPr lang="tr-TR" sz="2000" dirty="0">
                <a:effectLst/>
                <a:latin typeface="Symbol" pitchFamily="2" charset="2"/>
              </a:rPr>
              <a:t>    </a:t>
            </a:r>
            <a:r>
              <a:rPr lang="tr-TR" sz="2000" dirty="0" err="1">
                <a:effectLst/>
                <a:latin typeface="Times New Roman" panose="02020603050405020304" pitchFamily="18" charset="0"/>
              </a:rPr>
              <a:t>İzolasyon</a:t>
            </a:r>
            <a:r>
              <a:rPr lang="tr-TR" sz="2000" dirty="0">
                <a:effectLst/>
                <a:latin typeface="Times New Roman" panose="02020603050405020304" pitchFamily="18" charset="0"/>
              </a:rPr>
              <a:t> (</a:t>
            </a:r>
            <a:r>
              <a:rPr lang="tr-TR" sz="2000" dirty="0" err="1">
                <a:effectLst/>
                <a:latin typeface="Times New Roman" panose="02020603050405020304" pitchFamily="18" charset="0"/>
              </a:rPr>
              <a:t>Isolation</a:t>
            </a:r>
            <a:r>
              <a:rPr lang="tr-TR" sz="2000" dirty="0">
                <a:effectLst/>
                <a:latin typeface="Times New Roman" panose="02020603050405020304" pitchFamily="18" charset="0"/>
              </a:rPr>
              <a:t>) </a:t>
            </a:r>
            <a:endParaRPr lang="tr-TR" sz="2000" dirty="0">
              <a:effectLst/>
            </a:endParaRPr>
          </a:p>
          <a:p>
            <a:r>
              <a:rPr lang="tr-TR" sz="2000" dirty="0">
                <a:latin typeface="Symbol" pitchFamily="2" charset="2"/>
              </a:rPr>
              <a:t>    </a:t>
            </a:r>
            <a:r>
              <a:rPr lang="tr-TR" sz="2000" dirty="0">
                <a:latin typeface="Times New Roman" panose="02020603050405020304" pitchFamily="18" charset="0"/>
              </a:rPr>
              <a:t>Dayanıklılık (</a:t>
            </a:r>
            <a:r>
              <a:rPr lang="tr-TR" sz="2000" dirty="0" err="1">
                <a:latin typeface="Times New Roman" panose="02020603050405020304" pitchFamily="18" charset="0"/>
              </a:rPr>
              <a:t>Durability</a:t>
            </a:r>
            <a:r>
              <a:rPr lang="tr-TR" sz="2000" dirty="0">
                <a:latin typeface="Times New Roman" panose="02020603050405020304" pitchFamily="18" charset="0"/>
              </a:rPr>
              <a:t>) </a:t>
            </a:r>
          </a:p>
          <a:p>
            <a:r>
              <a:rPr lang="tr-TR" sz="2000" dirty="0">
                <a:latin typeface="Times New Roman" panose="02020603050405020304" pitchFamily="18" charset="0"/>
              </a:rPr>
              <a:t>İlişkisel</a:t>
            </a:r>
            <a:r>
              <a:rPr lang="tr-TR" sz="2000" dirty="0">
                <a:effectLst/>
                <a:latin typeface="Times New Roman" panose="02020603050405020304" pitchFamily="18" charset="0"/>
              </a:rPr>
              <a:t> olmayan (</a:t>
            </a:r>
            <a:r>
              <a:rPr lang="tr-TR" sz="2000" dirty="0" err="1">
                <a:effectLst/>
                <a:latin typeface="Times New Roman" panose="02020603050405020304" pitchFamily="18" charset="0"/>
              </a:rPr>
              <a:t>NoSQL</a:t>
            </a:r>
            <a:r>
              <a:rPr lang="tr-TR" sz="2000" dirty="0">
                <a:effectLst/>
                <a:latin typeface="Times New Roman" panose="02020603050405020304" pitchFamily="18" charset="0"/>
              </a:rPr>
              <a:t>) veri tabanı; 1998 yılında ilk</a:t>
            </a:r>
            <a:br>
              <a:rPr lang="tr-TR" sz="2000" dirty="0">
                <a:effectLst/>
                <a:latin typeface="Times New Roman" panose="02020603050405020304" pitchFamily="18" charset="0"/>
              </a:rPr>
            </a:br>
            <a:r>
              <a:rPr lang="tr-TR" sz="2000" dirty="0">
                <a:effectLst/>
                <a:latin typeface="Times New Roman" panose="02020603050405020304" pitchFamily="18" charset="0"/>
              </a:rPr>
              <a:t>olarak Carlo </a:t>
            </a:r>
            <a:r>
              <a:rPr lang="tr-TR" sz="2000" dirty="0" err="1">
                <a:effectLst/>
                <a:latin typeface="Times New Roman" panose="02020603050405020304" pitchFamily="18" charset="0"/>
              </a:rPr>
              <a:t>Strozzi</a:t>
            </a:r>
            <a:r>
              <a:rPr lang="tr-TR" sz="2000" dirty="0">
                <a:effectLst/>
                <a:latin typeface="Times New Roman" panose="02020603050405020304" pitchFamily="18" charset="0"/>
              </a:rPr>
              <a:t> tarafından </a:t>
            </a:r>
            <a:r>
              <a:rPr lang="tr-TR" sz="2000" dirty="0">
                <a:latin typeface="Times New Roman" panose="02020603050405020304" pitchFamily="18" charset="0"/>
              </a:rPr>
              <a:t>ö</a:t>
            </a:r>
            <a:r>
              <a:rPr lang="tr-TR" sz="2000" dirty="0">
                <a:effectLst/>
                <a:latin typeface="Times New Roman" panose="02020603050405020304" pitchFamily="18" charset="0"/>
              </a:rPr>
              <a:t>ne sürülen bir kavramdır.</a:t>
            </a:r>
            <a:br>
              <a:rPr lang="tr-TR" sz="2000" dirty="0">
                <a:effectLst/>
                <a:latin typeface="Times New Roman" panose="02020603050405020304" pitchFamily="18" charset="0"/>
              </a:rPr>
            </a:br>
            <a:r>
              <a:rPr lang="tr-TR" sz="2000" dirty="0" err="1">
                <a:effectLst/>
                <a:latin typeface="Times New Roman" panose="02020603050405020304" pitchFamily="18" charset="0"/>
              </a:rPr>
              <a:t>NoSQL</a:t>
            </a:r>
            <a:r>
              <a:rPr lang="tr-TR" sz="2000" dirty="0">
                <a:effectLst/>
                <a:latin typeface="Times New Roman" panose="02020603050405020304" pitchFamily="18" charset="0"/>
              </a:rPr>
              <a:t>, ilişkisel veri tabanı sistemlerine alternatif bir çözüm olarak ortaya çıkmıştır. İlişkisel olmayan veri tabanları  yatay olarak </a:t>
            </a:r>
            <a:r>
              <a:rPr lang="tr-TR" sz="2000" dirty="0">
                <a:latin typeface="Times New Roman" panose="02020603050405020304" pitchFamily="18" charset="0"/>
              </a:rPr>
              <a:t>ö</a:t>
            </a:r>
            <a:r>
              <a:rPr lang="tr-TR" sz="2000" dirty="0">
                <a:effectLst/>
                <a:latin typeface="Times New Roman" panose="02020603050405020304" pitchFamily="18" charset="0"/>
              </a:rPr>
              <a:t>lçeklendirilen bir veri </a:t>
            </a:r>
            <a:r>
              <a:rPr lang="tr-TR" sz="2000" dirty="0">
                <a:latin typeface="Times New Roman" panose="02020603050405020304" pitchFamily="18" charset="0"/>
              </a:rPr>
              <a:t>de</a:t>
            </a:r>
            <a:r>
              <a:rPr lang="tr-TR" sz="2000" dirty="0">
                <a:effectLst/>
                <a:latin typeface="Times New Roman" panose="02020603050405020304" pitchFamily="18" charset="0"/>
              </a:rPr>
              <a:t>polama sistemidir.</a:t>
            </a:r>
            <a:endParaRPr lang="tr-TR" sz="2000" dirty="0">
              <a:effectLst/>
            </a:endParaRPr>
          </a:p>
          <a:p>
            <a:pPr>
              <a:buFont typeface="Arial" panose="020B0604020202020204" pitchFamily="34" charset="0"/>
              <a:buChar char="•"/>
            </a:pPr>
            <a:endParaRPr lang="tr-TR" sz="2000" dirty="0">
              <a:effectLst/>
              <a:latin typeface="Times New Roman" panose="02020603050405020304" pitchFamily="18" charset="0"/>
            </a:endParaRPr>
          </a:p>
          <a:p>
            <a:pPr>
              <a:buFont typeface="Arial" panose="020B0604020202020204" pitchFamily="34" charset="0"/>
              <a:buChar char="•"/>
            </a:pPr>
            <a:endParaRPr lang="tr-TR" dirty="0">
              <a:effectLst/>
            </a:endParaRPr>
          </a:p>
          <a:p>
            <a:endParaRPr lang="tr-TR" dirty="0"/>
          </a:p>
        </p:txBody>
      </p:sp>
    </p:spTree>
    <p:extLst>
      <p:ext uri="{BB962C8B-B14F-4D97-AF65-F5344CB8AC3E}">
        <p14:creationId xmlns:p14="http://schemas.microsoft.com/office/powerpoint/2010/main" val="2024338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pic>
        <p:nvPicPr>
          <p:cNvPr id="6" name="Resim Yer Tutucusu 5">
            <a:extLst>
              <a:ext uri="{FF2B5EF4-FFF2-40B4-BE49-F238E27FC236}">
                <a16:creationId xmlns:a16="http://schemas.microsoft.com/office/drawing/2014/main" id="{F282642F-DE45-09CF-D92D-2F151A4F8FB2}"/>
              </a:ext>
            </a:extLst>
          </p:cNvPr>
          <p:cNvPicPr>
            <a:picLocks noGrp="1" noChangeAspect="1"/>
          </p:cNvPicPr>
          <p:nvPr>
            <p:ph type="pic" idx="1"/>
          </p:nvPr>
        </p:nvPicPr>
        <p:blipFill rotWithShape="1">
          <a:blip r:embed="rId2"/>
          <a:srcRect l="-507" t="-1500" r="71" b="520"/>
          <a:stretch/>
        </p:blipFill>
        <p:spPr>
          <a:xfrm>
            <a:off x="6096000" y="879763"/>
            <a:ext cx="6043191" cy="4184073"/>
          </a:xfrm>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p:spPr>
      </p:pic>
      <p:sp>
        <p:nvSpPr>
          <p:cNvPr id="9" name="Metin Yer Tutucusu 8">
            <a:extLst>
              <a:ext uri="{FF2B5EF4-FFF2-40B4-BE49-F238E27FC236}">
                <a16:creationId xmlns:a16="http://schemas.microsoft.com/office/drawing/2014/main" id="{5F879580-FE70-CC66-E43B-B10C6573B298}"/>
              </a:ext>
            </a:extLst>
          </p:cNvPr>
          <p:cNvSpPr>
            <a:spLocks noGrp="1"/>
          </p:cNvSpPr>
          <p:nvPr>
            <p:ph type="body" sz="half" idx="2"/>
          </p:nvPr>
        </p:nvSpPr>
        <p:spPr>
          <a:xfrm>
            <a:off x="290946" y="540327"/>
            <a:ext cx="5777348" cy="6317673"/>
          </a:xfrm>
        </p:spPr>
        <p:txBody>
          <a:bodyPr>
            <a:normAutofit/>
          </a:bodyPr>
          <a:lstStyle/>
          <a:p>
            <a:r>
              <a:rPr lang="tr-TR" sz="2200" dirty="0">
                <a:effectLst/>
                <a:latin typeface="Times New Roman" panose="02020603050405020304" pitchFamily="18" charset="0"/>
              </a:rPr>
              <a:t>Dünya'da </a:t>
            </a:r>
            <a:r>
              <a:rPr lang="tr-TR" sz="2200" dirty="0" err="1">
                <a:effectLst/>
                <a:latin typeface="Times New Roman" panose="02020603050405020304" pitchFamily="18" charset="0"/>
              </a:rPr>
              <a:t>NoSQL</a:t>
            </a:r>
            <a:r>
              <a:rPr lang="tr-TR" sz="2200" dirty="0">
                <a:effectLst/>
                <a:latin typeface="Times New Roman" panose="02020603050405020304" pitchFamily="18" charset="0"/>
              </a:rPr>
              <a:t> </a:t>
            </a:r>
            <a:r>
              <a:rPr lang="tr-TR" sz="2200" dirty="0">
                <a:latin typeface="Times New Roman" panose="02020603050405020304" pitchFamily="18" charset="0"/>
              </a:rPr>
              <a:t>ö</a:t>
            </a:r>
            <a:r>
              <a:rPr lang="tr-TR" sz="2200" dirty="0">
                <a:effectLst/>
                <a:latin typeface="Times New Roman" panose="02020603050405020304" pitchFamily="18" charset="0"/>
              </a:rPr>
              <a:t>rneklerini incelediğimizde; sosyal ağlarda </a:t>
            </a:r>
            <a:r>
              <a:rPr lang="tr-TR" sz="2200" dirty="0" err="1">
                <a:effectLst/>
                <a:latin typeface="Times New Roman" panose="02020603050405020304" pitchFamily="18" charset="0"/>
              </a:rPr>
              <a:t>Digg'in</a:t>
            </a:r>
            <a:r>
              <a:rPr lang="tr-TR" sz="2200" dirty="0">
                <a:effectLst/>
                <a:latin typeface="Times New Roman" panose="02020603050405020304" pitchFamily="18" charset="0"/>
              </a:rPr>
              <a:t> 3 TB'lık </a:t>
            </a:r>
            <a:r>
              <a:rPr lang="tr-TR" sz="2200" dirty="0">
                <a:latin typeface="Times New Roman" panose="02020603050405020304" pitchFamily="18" charset="0"/>
              </a:rPr>
              <a:t>çö</a:t>
            </a:r>
            <a:r>
              <a:rPr lang="tr-TR" sz="2200" dirty="0">
                <a:effectLst/>
                <a:latin typeface="Times New Roman" panose="02020603050405020304" pitchFamily="18" charset="0"/>
              </a:rPr>
              <a:t>zümü, Facebook'un gelen postaları arama için 50 TB ve </a:t>
            </a:r>
            <a:r>
              <a:rPr lang="tr-TR" sz="2200" dirty="0" err="1">
                <a:effectLst/>
                <a:latin typeface="Times New Roman" panose="02020603050405020304" pitchFamily="18" charset="0"/>
              </a:rPr>
              <a:t>eBay'ın</a:t>
            </a:r>
            <a:r>
              <a:rPr lang="tr-TR" sz="2200" dirty="0">
                <a:effectLst/>
                <a:latin typeface="Times New Roman" panose="02020603050405020304" pitchFamily="18" charset="0"/>
              </a:rPr>
              <a:t> bütün verileri için 2 </a:t>
            </a:r>
            <a:r>
              <a:rPr lang="tr-TR" sz="2200" dirty="0" err="1">
                <a:effectLst/>
                <a:latin typeface="Times New Roman" panose="02020603050405020304" pitchFamily="18" charset="0"/>
              </a:rPr>
              <a:t>PB’lık</a:t>
            </a:r>
            <a:r>
              <a:rPr lang="tr-TR" sz="2200" dirty="0">
                <a:effectLst/>
                <a:latin typeface="Times New Roman" panose="02020603050405020304" pitchFamily="18" charset="0"/>
              </a:rPr>
              <a:t> </a:t>
            </a:r>
            <a:r>
              <a:rPr lang="tr-TR" sz="2200" dirty="0">
                <a:latin typeface="Times New Roman" panose="02020603050405020304" pitchFamily="18" charset="0"/>
              </a:rPr>
              <a:t>çö</a:t>
            </a:r>
            <a:r>
              <a:rPr lang="tr-TR" sz="2200" dirty="0">
                <a:effectLst/>
                <a:latin typeface="Times New Roman" panose="02020603050405020304" pitchFamily="18" charset="0"/>
              </a:rPr>
              <a:t>zümleri vardır. Veri tabanlarına ilişkin</a:t>
            </a:r>
            <a:br>
              <a:rPr lang="tr-TR" sz="2200" dirty="0">
                <a:effectLst/>
                <a:latin typeface="Times New Roman" panose="02020603050405020304" pitchFamily="18" charset="0"/>
              </a:rPr>
            </a:br>
            <a:r>
              <a:rPr lang="tr-TR" sz="2200" dirty="0">
                <a:effectLst/>
                <a:latin typeface="Times New Roman" panose="02020603050405020304" pitchFamily="18" charset="0"/>
              </a:rPr>
              <a:t>problemlerden biri olan </a:t>
            </a:r>
            <a:r>
              <a:rPr lang="tr-TR" sz="2200" dirty="0">
                <a:latin typeface="Times New Roman" panose="02020603050405020304" pitchFamily="18" charset="0"/>
              </a:rPr>
              <a:t>ö</a:t>
            </a:r>
            <a:r>
              <a:rPr lang="tr-TR" sz="2200" dirty="0">
                <a:effectLst/>
                <a:latin typeface="Times New Roman" panose="02020603050405020304" pitchFamily="18" charset="0"/>
              </a:rPr>
              <a:t>lçek sorununa, diğer ç</a:t>
            </a:r>
            <a:r>
              <a:rPr lang="tr-TR" sz="2200" dirty="0">
                <a:latin typeface="Times New Roman" panose="02020603050405020304" pitchFamily="18" charset="0"/>
              </a:rPr>
              <a:t>ö</a:t>
            </a:r>
            <a:r>
              <a:rPr lang="tr-TR" sz="2200" dirty="0">
                <a:effectLst/>
                <a:latin typeface="Times New Roman" panose="02020603050405020304" pitchFamily="18" charset="0"/>
              </a:rPr>
              <a:t>zümlerin içinde en iyi cevap vereni </a:t>
            </a:r>
            <a:r>
              <a:rPr lang="tr-TR" sz="2200" dirty="0" err="1">
                <a:effectLst/>
                <a:latin typeface="Times New Roman" panose="02020603050405020304" pitchFamily="18" charset="0"/>
              </a:rPr>
              <a:t>NoSQL’dir</a:t>
            </a:r>
            <a:r>
              <a:rPr lang="tr-TR" sz="2200" dirty="0">
                <a:effectLst/>
                <a:latin typeface="Times New Roman" panose="02020603050405020304" pitchFamily="18" charset="0"/>
              </a:rPr>
              <a:t> . Günlük 7 TB’lık işlem hacmine sahip </a:t>
            </a:r>
            <a:r>
              <a:rPr lang="tr-TR" sz="2200" dirty="0" err="1">
                <a:effectLst/>
                <a:latin typeface="Times New Roman" panose="02020603050405020304" pitchFamily="18" charset="0"/>
              </a:rPr>
              <a:t>Twitter</a:t>
            </a:r>
            <a:r>
              <a:rPr lang="tr-TR" sz="2200" dirty="0">
                <a:effectLst/>
                <a:latin typeface="Times New Roman" panose="02020603050405020304" pitchFamily="18" charset="0"/>
              </a:rPr>
              <a:t> [16] ve 10 TB’lık Facebook örneğindeki gibi, </a:t>
            </a:r>
            <a:r>
              <a:rPr lang="tr-TR" sz="2200" dirty="0">
                <a:latin typeface="Times New Roman" panose="02020603050405020304" pitchFamily="18" charset="0"/>
              </a:rPr>
              <a:t>ç</a:t>
            </a:r>
            <a:r>
              <a:rPr lang="tr-TR" sz="2200" dirty="0">
                <a:effectLst/>
                <a:latin typeface="Times New Roman" panose="02020603050405020304" pitchFamily="18" charset="0"/>
              </a:rPr>
              <a:t>ok büyük verilerin depolanması ve yazılmasında ilişkisel veri tabanlarının eksik kaldığı hususlarda, yatay ölçekleme yapan dağıtık </a:t>
            </a:r>
            <a:r>
              <a:rPr lang="tr-TR" sz="2200" dirty="0" err="1">
                <a:effectLst/>
                <a:latin typeface="Times New Roman" panose="02020603050405020304" pitchFamily="18" charset="0"/>
              </a:rPr>
              <a:t>NoSQL</a:t>
            </a:r>
            <a:r>
              <a:rPr lang="tr-TR" sz="2200" dirty="0">
                <a:effectLst/>
                <a:latin typeface="Times New Roman" panose="02020603050405020304" pitchFamily="18" charset="0"/>
              </a:rPr>
              <a:t> </a:t>
            </a:r>
            <a:r>
              <a:rPr lang="tr-TR" sz="2200" dirty="0">
                <a:latin typeface="Times New Roman" panose="02020603050405020304" pitchFamily="18" charset="0"/>
              </a:rPr>
              <a:t>ç</a:t>
            </a:r>
            <a:r>
              <a:rPr lang="tr-TR" sz="2200" dirty="0">
                <a:effectLst/>
                <a:latin typeface="Times New Roman" panose="02020603050405020304" pitchFamily="18" charset="0"/>
              </a:rPr>
              <a:t>özümleri geliştirilmiştir.</a:t>
            </a:r>
            <a:br>
              <a:rPr lang="tr-TR" sz="2200" dirty="0">
                <a:effectLst/>
                <a:latin typeface="Times New Roman" panose="02020603050405020304" pitchFamily="18" charset="0"/>
              </a:rPr>
            </a:br>
            <a:r>
              <a:rPr lang="tr-TR" sz="2200" dirty="0">
                <a:latin typeface="Times New Roman" panose="02020603050405020304" pitchFamily="18" charset="0"/>
              </a:rPr>
              <a:t>İ</a:t>
            </a:r>
            <a:r>
              <a:rPr lang="tr-TR" sz="2200" dirty="0">
                <a:effectLst/>
                <a:latin typeface="Times New Roman" panose="02020603050405020304" pitchFamily="18" charset="0"/>
              </a:rPr>
              <a:t>lişkisel veri tabanı kullanıcılarının, araştırmalar neticesinde </a:t>
            </a:r>
            <a:r>
              <a:rPr lang="tr-TR" sz="2200" dirty="0" err="1">
                <a:effectLst/>
                <a:latin typeface="Times New Roman" panose="02020603050405020304" pitchFamily="18" charset="0"/>
              </a:rPr>
              <a:t>NoSQL</a:t>
            </a:r>
            <a:r>
              <a:rPr lang="tr-TR" sz="2200" dirty="0">
                <a:effectLst/>
                <a:latin typeface="Times New Roman" panose="02020603050405020304" pitchFamily="18" charset="0"/>
              </a:rPr>
              <a:t> veri tabanına geçmek istemelerinin nedenleri şekil 5.1’de yüzde olarak gösterilmiştir. </a:t>
            </a:r>
            <a:endParaRPr lang="tr-TR" sz="2200" dirty="0"/>
          </a:p>
          <a:p>
            <a:endParaRPr lang="tr-TR" dirty="0"/>
          </a:p>
        </p:txBody>
      </p:sp>
    </p:spTree>
    <p:extLst>
      <p:ext uri="{BB962C8B-B14F-4D97-AF65-F5344CB8AC3E}">
        <p14:creationId xmlns:p14="http://schemas.microsoft.com/office/powerpoint/2010/main" val="418372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2A9BAD-0487-2FBD-8251-EABA2149F430}"/>
              </a:ext>
            </a:extLst>
          </p:cNvPr>
          <p:cNvSpPr>
            <a:spLocks noGrp="1"/>
          </p:cNvSpPr>
          <p:nvPr>
            <p:ph type="title"/>
          </p:nvPr>
        </p:nvSpPr>
        <p:spPr>
          <a:xfrm>
            <a:off x="119352" y="263237"/>
            <a:ext cx="11005848" cy="1468582"/>
          </a:xfrm>
        </p:spPr>
        <p:txBody>
          <a:bodyPr>
            <a:normAutofit/>
          </a:bodyPr>
          <a:lstStyle/>
          <a:p>
            <a:r>
              <a:rPr lang="tr-TR" dirty="0">
                <a:effectLst/>
                <a:latin typeface="American Typewriter" panose="02090604020004020304" pitchFamily="18" charset="0"/>
              </a:rPr>
              <a:t>VERİTABANI MİMARİLERİNİN PERFORMANS KARŞILAŞTIRMASI </a:t>
            </a:r>
            <a:br>
              <a:rPr lang="tr-TR" dirty="0">
                <a:effectLst/>
                <a:latin typeface="American Typewriter" panose="02090604020004020304" pitchFamily="18" charset="0"/>
              </a:rPr>
            </a:br>
            <a:endParaRPr lang="tr-TR" dirty="0"/>
          </a:p>
        </p:txBody>
      </p:sp>
      <p:sp>
        <p:nvSpPr>
          <p:cNvPr id="4" name="Metin Yer Tutucusu 3">
            <a:extLst>
              <a:ext uri="{FF2B5EF4-FFF2-40B4-BE49-F238E27FC236}">
                <a16:creationId xmlns:a16="http://schemas.microsoft.com/office/drawing/2014/main" id="{AF54FD30-D4F6-37D2-74C2-50249821D75B}"/>
              </a:ext>
            </a:extLst>
          </p:cNvPr>
          <p:cNvSpPr>
            <a:spLocks noGrp="1"/>
          </p:cNvSpPr>
          <p:nvPr>
            <p:ph type="body" sz="half" idx="2"/>
          </p:nvPr>
        </p:nvSpPr>
        <p:spPr>
          <a:xfrm>
            <a:off x="0" y="1482437"/>
            <a:ext cx="12072648" cy="5514108"/>
          </a:xfrm>
        </p:spPr>
        <p:txBody>
          <a:bodyPr>
            <a:normAutofit/>
          </a:bodyPr>
          <a:lstStyle/>
          <a:p>
            <a:r>
              <a:rPr lang="tr-TR" sz="1800" dirty="0">
                <a:effectLst/>
                <a:latin typeface="Times New Roman" panose="02020603050405020304" pitchFamily="18" charset="0"/>
              </a:rPr>
              <a:t>Veri tabanı mimarilerinde </a:t>
            </a:r>
            <a:r>
              <a:rPr lang="tr-TR" sz="1800" dirty="0" err="1">
                <a:effectLst/>
                <a:latin typeface="Times New Roman" panose="02020603050405020304" pitchFamily="18" charset="0"/>
              </a:rPr>
              <a:t>oldukça</a:t>
            </a:r>
            <a:r>
              <a:rPr lang="tr-TR" sz="1800" dirty="0">
                <a:effectLst/>
                <a:latin typeface="Times New Roman" panose="02020603050405020304" pitchFamily="18" charset="0"/>
              </a:rPr>
              <a:t> bol </a:t>
            </a:r>
            <a:r>
              <a:rPr lang="tr-TR" sz="1800" dirty="0" err="1">
                <a:effectLst/>
                <a:latin typeface="Times New Roman" panose="02020603050405020304" pitchFamily="18" charset="0"/>
              </a:rPr>
              <a:t>çeşit</a:t>
            </a:r>
            <a:r>
              <a:rPr lang="tr-TR" sz="1800" dirty="0">
                <a:effectLst/>
                <a:latin typeface="Times New Roman" panose="02020603050405020304" pitchFamily="18" charset="0"/>
              </a:rPr>
              <a:t> ve bir o kadar da </a:t>
            </a:r>
            <a:r>
              <a:rPr lang="tr-TR" sz="1800" dirty="0" err="1">
                <a:effectLst/>
                <a:latin typeface="Times New Roman" panose="02020603050405020304" pitchFamily="18" charset="0"/>
              </a:rPr>
              <a:t>seçenek</a:t>
            </a:r>
            <a:r>
              <a:rPr lang="tr-TR" sz="1800" dirty="0">
                <a:effectLst/>
                <a:latin typeface="Times New Roman" panose="02020603050405020304" pitchFamily="18" charset="0"/>
              </a:rPr>
              <a:t> vardır. Bu </a:t>
            </a:r>
            <a:r>
              <a:rPr lang="tr-TR" sz="1800" dirty="0" err="1">
                <a:effectLst/>
                <a:latin typeface="Times New Roman" panose="02020603050405020304" pitchFamily="18" charset="0"/>
              </a:rPr>
              <a:t>çalışmada</a:t>
            </a:r>
            <a:r>
              <a:rPr lang="tr-TR" sz="1800" dirty="0">
                <a:effectLst/>
                <a:latin typeface="Times New Roman" panose="02020603050405020304" pitchFamily="18" charset="0"/>
              </a:rPr>
              <a:t> </a:t>
            </a:r>
            <a:r>
              <a:rPr lang="tr-TR" sz="1800" dirty="0" err="1">
                <a:effectLst/>
                <a:latin typeface="Times New Roman" panose="02020603050405020304" pitchFamily="18" charset="0"/>
              </a:rPr>
              <a:t>ilişkisel</a:t>
            </a:r>
            <a:r>
              <a:rPr lang="tr-TR" sz="1800" dirty="0">
                <a:effectLst/>
                <a:latin typeface="Times New Roman" panose="02020603050405020304" pitchFamily="18" charset="0"/>
              </a:rPr>
              <a:t> veri tabanı olarak </a:t>
            </a:r>
            <a:r>
              <a:rPr lang="tr-TR" sz="1800" dirty="0" err="1">
                <a:effectLst/>
                <a:latin typeface="Times New Roman" panose="02020603050405020304" pitchFamily="18" charset="0"/>
              </a:rPr>
              <a:t>günümüzde</a:t>
            </a:r>
            <a:r>
              <a:rPr lang="tr-TR" sz="1800" dirty="0">
                <a:effectLst/>
                <a:latin typeface="Times New Roman" panose="02020603050405020304" pitchFamily="18" charset="0"/>
              </a:rPr>
              <a:t> en yaygın kullanılan veri tabanı sistemlerinden biri olan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 </a:t>
            </a:r>
            <a:r>
              <a:rPr lang="tr-TR" sz="1800" dirty="0" err="1">
                <a:effectLst/>
                <a:latin typeface="Times New Roman" panose="02020603050405020304" pitchFamily="18" charset="0"/>
              </a:rPr>
              <a:t>ilişkisel</a:t>
            </a:r>
            <a:r>
              <a:rPr lang="tr-TR" sz="1800" dirty="0">
                <a:effectLst/>
                <a:latin typeface="Times New Roman" panose="02020603050405020304" pitchFamily="18" charset="0"/>
              </a:rPr>
              <a:t> olmayan (</a:t>
            </a:r>
            <a:r>
              <a:rPr lang="tr-TR" sz="1800" dirty="0" err="1">
                <a:effectLst/>
                <a:latin typeface="Times New Roman" panose="02020603050405020304" pitchFamily="18" charset="0"/>
              </a:rPr>
              <a:t>NoSQL</a:t>
            </a:r>
            <a:r>
              <a:rPr lang="tr-TR" sz="1800" dirty="0">
                <a:effectLst/>
                <a:latin typeface="Times New Roman" panose="02020603050405020304" pitchFamily="18" charset="0"/>
              </a:rPr>
              <a:t>) veri tabanı olarak </a:t>
            </a:r>
            <a:r>
              <a:rPr lang="tr-TR" sz="1800" dirty="0" err="1">
                <a:effectLst/>
                <a:latin typeface="Times New Roman" panose="02020603050405020304" pitchFamily="18" charset="0"/>
              </a:rPr>
              <a:t>ilişkisel</a:t>
            </a:r>
            <a:r>
              <a:rPr lang="tr-TR" sz="1800" dirty="0">
                <a:effectLst/>
                <a:latin typeface="Times New Roman" panose="02020603050405020304" pitchFamily="18" charset="0"/>
              </a:rPr>
              <a:t> veri tabanı sistemlerine alternatif bir </a:t>
            </a:r>
            <a:r>
              <a:rPr lang="tr-TR" sz="1800" dirty="0" err="1">
                <a:effectLst/>
                <a:latin typeface="Times New Roman" panose="02020603050405020304" pitchFamily="18" charset="0"/>
              </a:rPr>
              <a:t>çözüm</a:t>
            </a:r>
            <a:r>
              <a:rPr lang="tr-TR" sz="1800" dirty="0">
                <a:effectLst/>
                <a:latin typeface="Times New Roman" panose="02020603050405020304" pitchFamily="18" charset="0"/>
              </a:rPr>
              <a:t> olarak ortaya </a:t>
            </a:r>
            <a:r>
              <a:rPr lang="tr-TR" sz="1800" dirty="0" err="1">
                <a:effectLst/>
                <a:latin typeface="Times New Roman" panose="02020603050405020304" pitchFamily="18" charset="0"/>
              </a:rPr>
              <a:t>çıkan</a:t>
            </a:r>
            <a:r>
              <a:rPr lang="tr-TR" sz="1800" dirty="0">
                <a:effectLst/>
                <a:latin typeface="Times New Roman" panose="02020603050405020304" pitchFamily="18" charset="0"/>
              </a:rPr>
              <a:t>, yatay olarak </a:t>
            </a:r>
            <a:r>
              <a:rPr lang="tr-TR" sz="1800" dirty="0" err="1">
                <a:effectLst/>
                <a:latin typeface="Times New Roman" panose="02020603050405020304" pitchFamily="18" charset="0"/>
              </a:rPr>
              <a:t>ölçeklendirilen</a:t>
            </a:r>
            <a:r>
              <a:rPr lang="tr-TR" sz="1800" dirty="0">
                <a:effectLst/>
                <a:latin typeface="Times New Roman" panose="02020603050405020304" pitchFamily="18" charset="0"/>
              </a:rPr>
              <a:t> bir veri depolama sistemi olan </a:t>
            </a:r>
            <a:r>
              <a:rPr lang="tr-TR" sz="1800" dirty="0" err="1">
                <a:effectLst/>
                <a:latin typeface="Times New Roman" panose="02020603050405020304" pitchFamily="18" charset="0"/>
              </a:rPr>
              <a:t>MongoDB</a:t>
            </a:r>
            <a:r>
              <a:rPr lang="tr-TR" sz="1800" dirty="0">
                <a:effectLst/>
                <a:latin typeface="Times New Roman" panose="02020603050405020304" pitchFamily="18" charset="0"/>
              </a:rPr>
              <a:t> veri tabanı sistemi </a:t>
            </a:r>
            <a:r>
              <a:rPr lang="tr-TR" sz="1800" dirty="0" err="1">
                <a:effectLst/>
                <a:latin typeface="Times New Roman" panose="02020603050405020304" pitchFamily="18" charset="0"/>
              </a:rPr>
              <a:t>kullanılmıştır</a:t>
            </a:r>
            <a:r>
              <a:rPr lang="tr-TR" sz="1800" dirty="0">
                <a:effectLst/>
                <a:latin typeface="Times New Roman" panose="02020603050405020304" pitchFamily="18" charset="0"/>
              </a:rPr>
              <a:t>. </a:t>
            </a:r>
            <a:endParaRPr lang="tr-TR" dirty="0"/>
          </a:p>
          <a:p>
            <a:r>
              <a:rPr lang="tr-TR" sz="1800" dirty="0">
                <a:effectLst/>
                <a:latin typeface="Times New Roman" panose="02020603050405020304" pitchFamily="18" charset="0"/>
              </a:rPr>
              <a:t>Yapılan </a:t>
            </a:r>
            <a:r>
              <a:rPr lang="tr-TR" sz="1800" dirty="0" err="1">
                <a:effectLst/>
                <a:latin typeface="Times New Roman" panose="02020603050405020304" pitchFamily="18" charset="0"/>
              </a:rPr>
              <a:t>çalışmada</a:t>
            </a:r>
            <a:r>
              <a:rPr lang="tr-TR" sz="1800" dirty="0">
                <a:effectLst/>
                <a:latin typeface="Times New Roman" panose="02020603050405020304" pitchFamily="18" charset="0"/>
              </a:rPr>
              <a:t>;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 </a:t>
            </a:r>
            <a:r>
              <a:rPr lang="tr-TR" sz="1800" dirty="0" err="1">
                <a:effectLst/>
                <a:latin typeface="Times New Roman" panose="02020603050405020304" pitchFamily="18" charset="0"/>
              </a:rPr>
              <a:t>MongoDB</a:t>
            </a:r>
            <a:r>
              <a:rPr lang="tr-TR" sz="1800" dirty="0">
                <a:effectLst/>
                <a:latin typeface="Times New Roman" panose="02020603050405020304" pitchFamily="18" charset="0"/>
              </a:rPr>
              <a:t> veri tabanı sistemlerinin performans ve yatay </a:t>
            </a:r>
            <a:r>
              <a:rPr lang="tr-TR" sz="1800" dirty="0" err="1">
                <a:effectLst/>
                <a:latin typeface="Times New Roman" panose="02020603050405020304" pitchFamily="18" charset="0"/>
              </a:rPr>
              <a:t>ölçeklenebilirlik</a:t>
            </a:r>
            <a:r>
              <a:rPr lang="tr-TR" sz="1800" dirty="0">
                <a:effectLst/>
                <a:latin typeface="Times New Roman" panose="02020603050405020304" pitchFamily="18" charset="0"/>
              </a:rPr>
              <a:t> incelemesi </a:t>
            </a:r>
            <a:r>
              <a:rPr lang="tr-TR" sz="1800" dirty="0" err="1">
                <a:effectLst/>
                <a:latin typeface="Times New Roman" panose="02020603050405020304" pitchFamily="18" charset="0"/>
              </a:rPr>
              <a:t>için</a:t>
            </a:r>
            <a:r>
              <a:rPr lang="tr-TR" sz="1800" dirty="0">
                <a:effectLst/>
                <a:latin typeface="Times New Roman" panose="02020603050405020304" pitchFamily="18" charset="0"/>
              </a:rPr>
              <a:t> </a:t>
            </a:r>
            <a:r>
              <a:rPr lang="tr-TR" sz="1800" dirty="0" err="1">
                <a:effectLst/>
                <a:latin typeface="Times New Roman" panose="02020603050405020304" pitchFamily="18" charset="0"/>
              </a:rPr>
              <a:t>aşağıdaki</a:t>
            </a:r>
            <a:r>
              <a:rPr lang="tr-TR" sz="1800" dirty="0">
                <a:effectLst/>
                <a:latin typeface="Times New Roman" panose="02020603050405020304" pitchFamily="18" charset="0"/>
              </a:rPr>
              <a:t> </a:t>
            </a:r>
            <a:r>
              <a:rPr lang="tr-TR" sz="1800" dirty="0" err="1">
                <a:effectLst/>
                <a:latin typeface="Times New Roman" panose="02020603050405020304" pitchFamily="18" charset="0"/>
              </a:rPr>
              <a:t>işlemlerin</a:t>
            </a:r>
            <a:r>
              <a:rPr lang="tr-TR" sz="1800" dirty="0">
                <a:effectLst/>
                <a:latin typeface="Times New Roman" panose="02020603050405020304" pitchFamily="18" charset="0"/>
              </a:rPr>
              <a:t> uygulanması ve </a:t>
            </a:r>
            <a:r>
              <a:rPr lang="tr-TR" sz="1800" dirty="0" err="1">
                <a:effectLst/>
                <a:latin typeface="Times New Roman" panose="02020603050405020304" pitchFamily="18" charset="0"/>
              </a:rPr>
              <a:t>sonuçlarının</a:t>
            </a:r>
            <a:r>
              <a:rPr lang="tr-TR" sz="1800" dirty="0">
                <a:effectLst/>
                <a:latin typeface="Times New Roman" panose="02020603050405020304" pitchFamily="18" charset="0"/>
              </a:rPr>
              <a:t> ortaya </a:t>
            </a:r>
            <a:r>
              <a:rPr lang="tr-TR" sz="1800" dirty="0" err="1">
                <a:effectLst/>
                <a:latin typeface="Times New Roman" panose="02020603050405020304" pitchFamily="18" charset="0"/>
              </a:rPr>
              <a:t>çıkarılması</a:t>
            </a:r>
            <a:r>
              <a:rPr lang="tr-TR" sz="1800" dirty="0">
                <a:effectLst/>
                <a:latin typeface="Times New Roman" panose="02020603050405020304" pitchFamily="18" charset="0"/>
              </a:rPr>
              <a:t> </a:t>
            </a:r>
            <a:r>
              <a:rPr lang="tr-TR" sz="1800" dirty="0" err="1">
                <a:effectLst/>
                <a:latin typeface="Times New Roman" panose="02020603050405020304" pitchFamily="18" charset="0"/>
              </a:rPr>
              <a:t>hedeflenmiştir</a:t>
            </a:r>
            <a:r>
              <a:rPr lang="tr-TR" sz="1800" dirty="0">
                <a:effectLst/>
                <a:latin typeface="Times New Roman" panose="02020603050405020304" pitchFamily="18" charset="0"/>
              </a:rPr>
              <a:t>. </a:t>
            </a:r>
            <a:endParaRPr lang="tr-TR" dirty="0"/>
          </a:p>
          <a:p>
            <a:r>
              <a:rPr lang="tr-TR" sz="1800" dirty="0">
                <a:effectLst/>
                <a:latin typeface="Times New Roman" panose="02020603050405020304" pitchFamily="18" charset="0"/>
              </a:rPr>
              <a:t>Bunlar; </a:t>
            </a:r>
            <a:endParaRPr lang="tr-TR" dirty="0"/>
          </a:p>
          <a:p>
            <a:pPr>
              <a:buFont typeface="Arial" panose="020B0604020202020204" pitchFamily="34" charset="0"/>
              <a:buChar char="•"/>
            </a:pPr>
            <a:r>
              <a:rPr lang="tr-TR" sz="1800" dirty="0">
                <a:effectLst/>
                <a:latin typeface="Symbol" pitchFamily="2" charset="2"/>
              </a:rPr>
              <a:t>  </a:t>
            </a:r>
            <a:r>
              <a:rPr lang="tr-TR" sz="1800" dirty="0">
                <a:effectLst/>
                <a:latin typeface="Times New Roman" panose="02020603050405020304" pitchFamily="18" charset="0"/>
              </a:rPr>
              <a:t>Veri tabanı sunucu sistemleri </a:t>
            </a:r>
            <a:r>
              <a:rPr lang="tr-TR" sz="1800" dirty="0" err="1">
                <a:effectLst/>
                <a:latin typeface="Times New Roman" panose="02020603050405020304" pitchFamily="18" charset="0"/>
              </a:rPr>
              <a:t>özellikleri</a:t>
            </a:r>
            <a:r>
              <a:rPr lang="tr-TR" sz="1800" dirty="0">
                <a:effectLst/>
                <a:latin typeface="Times New Roman" panose="02020603050405020304" pitchFamily="18" charset="0"/>
              </a:rPr>
              <a:t> belirlenmesi, </a:t>
            </a:r>
            <a:endParaRPr lang="tr-TR" dirty="0">
              <a:effectLst/>
            </a:endParaRPr>
          </a:p>
          <a:p>
            <a:pPr>
              <a:buFont typeface="Arial" panose="020B0604020202020204" pitchFamily="34" charset="0"/>
              <a:buChar char="•"/>
            </a:pPr>
            <a:r>
              <a:rPr lang="tr-TR" sz="1800" dirty="0">
                <a:effectLst/>
                <a:latin typeface="Symbol" pitchFamily="2" charset="2"/>
              </a:rPr>
              <a:t>  </a:t>
            </a:r>
            <a:r>
              <a:rPr lang="tr-TR" sz="1800" dirty="0">
                <a:effectLst/>
                <a:latin typeface="Times New Roman" panose="02020603050405020304" pitchFamily="18" charset="0"/>
              </a:rPr>
              <a:t>Veri tabanı </a:t>
            </a:r>
            <a:r>
              <a:rPr lang="tr-TR" sz="1800" dirty="0" err="1">
                <a:effectLst/>
                <a:latin typeface="Times New Roman" panose="02020603050405020304" pitchFamily="18" charset="0"/>
              </a:rPr>
              <a:t>şemaları</a:t>
            </a:r>
            <a:r>
              <a:rPr lang="tr-TR" sz="1800" dirty="0">
                <a:effectLst/>
                <a:latin typeface="Times New Roman" panose="02020603050405020304" pitchFamily="18" charset="0"/>
              </a:rPr>
              <a:t> </a:t>
            </a:r>
            <a:r>
              <a:rPr lang="tr-TR" sz="1800" dirty="0" err="1">
                <a:effectLst/>
                <a:latin typeface="Times New Roman" panose="02020603050405020304" pitchFamily="18" charset="0"/>
              </a:rPr>
              <a:t>oluşturulması</a:t>
            </a:r>
            <a:r>
              <a:rPr lang="tr-TR" sz="1800" dirty="0">
                <a:effectLst/>
                <a:latin typeface="Times New Roman" panose="02020603050405020304" pitchFamily="18" charset="0"/>
              </a:rPr>
              <a:t>, </a:t>
            </a:r>
            <a:endParaRPr lang="tr-TR" dirty="0">
              <a:effectLst/>
            </a:endParaRPr>
          </a:p>
          <a:p>
            <a:pPr>
              <a:buFont typeface="Arial" panose="020B0604020202020204" pitchFamily="34" charset="0"/>
              <a:buChar char="•"/>
            </a:pPr>
            <a:r>
              <a:rPr lang="tr-TR" sz="1800" dirty="0">
                <a:effectLst/>
                <a:latin typeface="Symbol" pitchFamily="2" charset="2"/>
              </a:rPr>
              <a:t>  </a:t>
            </a:r>
            <a:r>
              <a:rPr lang="tr-TR" sz="1800" dirty="0">
                <a:effectLst/>
                <a:latin typeface="Times New Roman" panose="02020603050405020304" pitchFamily="18" charset="0"/>
              </a:rPr>
              <a:t>Sorguların belirlenmesi, </a:t>
            </a:r>
            <a:endParaRPr lang="tr-TR" dirty="0">
              <a:effectLst/>
            </a:endParaRPr>
          </a:p>
          <a:p>
            <a:pPr>
              <a:buFont typeface="Arial" panose="020B0604020202020204" pitchFamily="34" charset="0"/>
              <a:buChar char="•"/>
            </a:pPr>
            <a:r>
              <a:rPr lang="tr-TR" sz="1800" dirty="0">
                <a:effectLst/>
                <a:latin typeface="Symbol" pitchFamily="2" charset="2"/>
              </a:rPr>
              <a:t>  </a:t>
            </a:r>
            <a:r>
              <a:rPr lang="tr-TR" sz="1800" dirty="0">
                <a:effectLst/>
                <a:latin typeface="Times New Roman" panose="02020603050405020304" pitchFamily="18" charset="0"/>
              </a:rPr>
              <a:t>Veri tabanı ayarlarının yapılması, </a:t>
            </a:r>
            <a:endParaRPr lang="tr-TR" dirty="0">
              <a:effectLst/>
            </a:endParaRPr>
          </a:p>
          <a:p>
            <a:pPr>
              <a:buFont typeface="Arial" panose="020B0604020202020204" pitchFamily="34" charset="0"/>
              <a:buChar char="•"/>
            </a:pPr>
            <a:r>
              <a:rPr lang="tr-TR" sz="1800" dirty="0">
                <a:effectLst/>
                <a:latin typeface="Symbol" pitchFamily="2" charset="2"/>
              </a:rPr>
              <a:t>  </a:t>
            </a:r>
            <a:r>
              <a:rPr lang="tr-TR" sz="1800" dirty="0" err="1">
                <a:effectLst/>
                <a:latin typeface="Times New Roman" panose="02020603050405020304" pitchFamily="18" charset="0"/>
              </a:rPr>
              <a:t>Ölçümler</a:t>
            </a:r>
            <a:r>
              <a:rPr lang="tr-TR" sz="1800" dirty="0">
                <a:effectLst/>
                <a:latin typeface="Times New Roman" panose="02020603050405020304" pitchFamily="18" charset="0"/>
              </a:rPr>
              <a:t> ve </a:t>
            </a:r>
            <a:r>
              <a:rPr lang="tr-TR" sz="1800" dirty="0" err="1">
                <a:effectLst/>
                <a:latin typeface="Times New Roman" panose="02020603050405020304" pitchFamily="18" charset="0"/>
              </a:rPr>
              <a:t>ölçüm</a:t>
            </a:r>
            <a:r>
              <a:rPr lang="tr-TR" sz="1800" dirty="0">
                <a:effectLst/>
                <a:latin typeface="Times New Roman" panose="02020603050405020304" pitchFamily="18" charset="0"/>
              </a:rPr>
              <a:t> metrikleri bilgileri, </a:t>
            </a:r>
            <a:endParaRPr lang="tr-TR" dirty="0">
              <a:effectLst/>
            </a:endParaRPr>
          </a:p>
          <a:p>
            <a:pPr>
              <a:buFont typeface="Arial" panose="020B0604020202020204" pitchFamily="34" charset="0"/>
              <a:buChar char="•"/>
            </a:pPr>
            <a:r>
              <a:rPr lang="tr-TR" sz="1800" dirty="0">
                <a:effectLst/>
                <a:latin typeface="Symbol" pitchFamily="2" charset="2"/>
              </a:rPr>
              <a:t>  </a:t>
            </a:r>
            <a:r>
              <a:rPr lang="tr-TR" sz="1800" dirty="0">
                <a:effectLst/>
                <a:latin typeface="Times New Roman" panose="02020603050405020304" pitchFamily="18" charset="0"/>
              </a:rPr>
              <a:t>Performans analizi ve </a:t>
            </a:r>
            <a:r>
              <a:rPr lang="tr-TR" sz="1800" dirty="0" err="1">
                <a:effectLst/>
                <a:latin typeface="Times New Roman" panose="02020603050405020304" pitchFamily="18" charset="0"/>
              </a:rPr>
              <a:t>sonuçlarıdır</a:t>
            </a:r>
            <a:r>
              <a:rPr lang="tr-TR" sz="1800" dirty="0">
                <a:effectLst/>
                <a:latin typeface="Times New Roman" panose="02020603050405020304" pitchFamily="18" charset="0"/>
              </a:rPr>
              <a:t>. </a:t>
            </a:r>
            <a:endParaRPr lang="tr-TR" dirty="0">
              <a:effectLst/>
            </a:endParaRPr>
          </a:p>
          <a:p>
            <a:endParaRPr lang="tr-TR" dirty="0"/>
          </a:p>
        </p:txBody>
      </p:sp>
    </p:spTree>
    <p:extLst>
      <p:ext uri="{BB962C8B-B14F-4D97-AF65-F5344CB8AC3E}">
        <p14:creationId xmlns:p14="http://schemas.microsoft.com/office/powerpoint/2010/main" val="476766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670E8A-0FB3-7A36-6A25-4269B969F74E}"/>
              </a:ext>
            </a:extLst>
          </p:cNvPr>
          <p:cNvSpPr>
            <a:spLocks noGrp="1"/>
          </p:cNvSpPr>
          <p:nvPr>
            <p:ph type="title"/>
          </p:nvPr>
        </p:nvSpPr>
        <p:spPr>
          <a:xfrm>
            <a:off x="213635" y="109248"/>
            <a:ext cx="4815565" cy="879764"/>
          </a:xfrm>
        </p:spPr>
        <p:txBody>
          <a:bodyPr/>
          <a:lstStyle/>
          <a:p>
            <a:r>
              <a:rPr lang="tr-TR" sz="3200" dirty="0">
                <a:effectLst/>
                <a:latin typeface="Times New Roman" panose="02020603050405020304" pitchFamily="18" charset="0"/>
              </a:rPr>
              <a:t>Veri Tabanı Şeması:</a:t>
            </a:r>
            <a:endParaRPr lang="tr-TR" dirty="0"/>
          </a:p>
        </p:txBody>
      </p:sp>
      <p:pic>
        <p:nvPicPr>
          <p:cNvPr id="6" name="Resim Yer Tutucusu 5">
            <a:extLst>
              <a:ext uri="{FF2B5EF4-FFF2-40B4-BE49-F238E27FC236}">
                <a16:creationId xmlns:a16="http://schemas.microsoft.com/office/drawing/2014/main" id="{BF0EF724-6518-BB19-09A5-636161D6A9B4}"/>
              </a:ext>
            </a:extLst>
          </p:cNvPr>
          <p:cNvPicPr>
            <a:picLocks noGrp="1" noChangeAspect="1"/>
          </p:cNvPicPr>
          <p:nvPr>
            <p:ph type="pic" idx="1"/>
          </p:nvPr>
        </p:nvPicPr>
        <p:blipFill rotWithShape="1">
          <a:blip r:embed="rId2"/>
          <a:srcRect l="-2690" t="-6802" b="-10202"/>
          <a:stretch/>
        </p:blipFill>
        <p:spPr>
          <a:xfrm>
            <a:off x="1931602" y="3105006"/>
            <a:ext cx="4661189" cy="3680517"/>
          </a:xfrm>
        </p:spPr>
      </p:pic>
      <p:sp>
        <p:nvSpPr>
          <p:cNvPr id="4" name="Metin Yer Tutucusu 3">
            <a:extLst>
              <a:ext uri="{FF2B5EF4-FFF2-40B4-BE49-F238E27FC236}">
                <a16:creationId xmlns:a16="http://schemas.microsoft.com/office/drawing/2014/main" id="{62A53DC3-02C5-754D-D697-5BDFD7355FDB}"/>
              </a:ext>
            </a:extLst>
          </p:cNvPr>
          <p:cNvSpPr>
            <a:spLocks noGrp="1"/>
          </p:cNvSpPr>
          <p:nvPr>
            <p:ph type="body" sz="half" idx="2"/>
          </p:nvPr>
        </p:nvSpPr>
        <p:spPr>
          <a:xfrm>
            <a:off x="110836" y="1177637"/>
            <a:ext cx="7190509" cy="2251364"/>
          </a:xfrm>
        </p:spPr>
        <p:txBody>
          <a:bodyPr/>
          <a:lstStyle/>
          <a:p>
            <a:r>
              <a:rPr lang="tr-TR" sz="1800" dirty="0">
                <a:effectLst/>
                <a:latin typeface="Times New Roman" panose="02020603050405020304" pitchFamily="18" charset="0"/>
              </a:rPr>
              <a:t>Projede iki adet veri tabanı şeması tasarlanmıştır. Biri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(şekil 6.1), diğeri ise </a:t>
            </a:r>
            <a:r>
              <a:rPr lang="tr-TR" sz="1800" dirty="0" err="1">
                <a:effectLst/>
                <a:latin typeface="Times New Roman" panose="02020603050405020304" pitchFamily="18" charset="0"/>
              </a:rPr>
              <a:t>MongoDB</a:t>
            </a:r>
            <a:r>
              <a:rPr lang="tr-TR" sz="1800" dirty="0">
                <a:effectLst/>
                <a:latin typeface="Times New Roman" panose="02020603050405020304" pitchFamily="18" charset="0"/>
              </a:rPr>
              <a:t> (</a:t>
            </a:r>
            <a:r>
              <a:rPr lang="tr-TR" sz="1800" dirty="0" err="1">
                <a:effectLst/>
                <a:latin typeface="Times New Roman" panose="02020603050405020304" pitchFamily="18" charset="0"/>
              </a:rPr>
              <a:t>şekil</a:t>
            </a:r>
            <a:r>
              <a:rPr lang="tr-TR" sz="1800" dirty="0">
                <a:effectLst/>
                <a:latin typeface="Times New Roman" panose="02020603050405020304" pitchFamily="18" charset="0"/>
              </a:rPr>
              <a:t> 6.2) veri tabanıdır. </a:t>
            </a:r>
            <a:r>
              <a:rPr lang="tr-TR" sz="1800" dirty="0">
                <a:latin typeface="Times New Roman" panose="02020603050405020304" pitchFamily="18" charset="0"/>
              </a:rPr>
              <a:t>Ş</a:t>
            </a:r>
            <a:r>
              <a:rPr lang="tr-TR" sz="1800" dirty="0">
                <a:effectLst/>
                <a:latin typeface="Times New Roman" panose="02020603050405020304" pitchFamily="18" charset="0"/>
              </a:rPr>
              <a:t>emalar, kendi zevk ve tercihleri doğrultusunda diğer kullanıcılara şarkılar önermek için tasarlanmış farklı algoritmalar kullanan bir müzik uygulaması etrafında modellenmiştir. Tablolar arasında herhangi bir veri tekrarını ortadan kaldırmak için </a:t>
            </a:r>
            <a:r>
              <a:rPr lang="tr-TR" sz="1800" dirty="0" err="1">
                <a:effectLst/>
                <a:latin typeface="Times New Roman" panose="02020603050405020304" pitchFamily="18" charset="0"/>
              </a:rPr>
              <a:t>normalizasyon</a:t>
            </a:r>
            <a:r>
              <a:rPr lang="tr-TR" sz="1800" dirty="0">
                <a:effectLst/>
                <a:latin typeface="Times New Roman" panose="02020603050405020304" pitchFamily="18" charset="0"/>
              </a:rPr>
              <a:t> değerlendirmesi sağlanmıştır. </a:t>
            </a:r>
            <a:endParaRPr lang="tr-TR" dirty="0">
              <a:effectLst/>
            </a:endParaRPr>
          </a:p>
          <a:p>
            <a:endParaRPr lang="tr-TR" dirty="0"/>
          </a:p>
        </p:txBody>
      </p:sp>
      <p:pic>
        <p:nvPicPr>
          <p:cNvPr id="8" name="Resim 7">
            <a:extLst>
              <a:ext uri="{FF2B5EF4-FFF2-40B4-BE49-F238E27FC236}">
                <a16:creationId xmlns:a16="http://schemas.microsoft.com/office/drawing/2014/main" id="{D45FB1EC-2187-1CF4-4298-0F99D2450AB6}"/>
              </a:ext>
            </a:extLst>
          </p:cNvPr>
          <p:cNvPicPr>
            <a:picLocks noChangeAspect="1"/>
          </p:cNvPicPr>
          <p:nvPr/>
        </p:nvPicPr>
        <p:blipFill>
          <a:blip r:embed="rId3"/>
          <a:stretch>
            <a:fillRect/>
          </a:stretch>
        </p:blipFill>
        <p:spPr>
          <a:xfrm>
            <a:off x="7626883" y="109248"/>
            <a:ext cx="4351482" cy="3936573"/>
          </a:xfrm>
          <a:prstGeom prst="rect">
            <a:avLst/>
          </a:prstGeom>
        </p:spPr>
      </p:pic>
    </p:spTree>
    <p:extLst>
      <p:ext uri="{BB962C8B-B14F-4D97-AF65-F5344CB8AC3E}">
        <p14:creationId xmlns:p14="http://schemas.microsoft.com/office/powerpoint/2010/main" val="144997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26BFDC-E891-88F8-5FEB-15384B120507}"/>
              </a:ext>
            </a:extLst>
          </p:cNvPr>
          <p:cNvSpPr>
            <a:spLocks noGrp="1"/>
          </p:cNvSpPr>
          <p:nvPr>
            <p:ph type="title"/>
          </p:nvPr>
        </p:nvSpPr>
        <p:spPr>
          <a:xfrm>
            <a:off x="0" y="-800100"/>
            <a:ext cx="3932237" cy="1600200"/>
          </a:xfrm>
        </p:spPr>
        <p:txBody>
          <a:bodyPr/>
          <a:lstStyle/>
          <a:p>
            <a:r>
              <a:rPr lang="tr-TR" sz="3200" dirty="0">
                <a:effectLst/>
                <a:latin typeface="Times New Roman" panose="02020603050405020304" pitchFamily="18" charset="0"/>
              </a:rPr>
              <a:t>Analiz ve sonuçlar:</a:t>
            </a:r>
            <a:endParaRPr lang="tr-TR" dirty="0"/>
          </a:p>
        </p:txBody>
      </p:sp>
      <p:sp>
        <p:nvSpPr>
          <p:cNvPr id="4" name="Metin Yer Tutucusu 3">
            <a:extLst>
              <a:ext uri="{FF2B5EF4-FFF2-40B4-BE49-F238E27FC236}">
                <a16:creationId xmlns:a16="http://schemas.microsoft.com/office/drawing/2014/main" id="{7FF451CE-C8EA-7490-F42C-D00A07DA17A1}"/>
              </a:ext>
            </a:extLst>
          </p:cNvPr>
          <p:cNvSpPr>
            <a:spLocks noGrp="1"/>
          </p:cNvSpPr>
          <p:nvPr>
            <p:ph type="body" sz="half" idx="2"/>
          </p:nvPr>
        </p:nvSpPr>
        <p:spPr>
          <a:xfrm>
            <a:off x="0" y="982481"/>
            <a:ext cx="5593337" cy="4281849"/>
          </a:xfrm>
        </p:spPr>
        <p:txBody>
          <a:bodyPr>
            <a:normAutofit fontScale="92500" lnSpcReduction="10000"/>
          </a:bodyPr>
          <a:lstStyle/>
          <a:p>
            <a:r>
              <a:rPr lang="tr-TR" sz="1800" dirty="0">
                <a:effectLst/>
                <a:latin typeface="Times New Roman" panose="02020603050405020304" pitchFamily="18" charset="0"/>
              </a:rPr>
              <a:t>Burada öncelikle veri tabanlarının farklı sorgu türlerine göre nasıl yanıt verdiği hem okuma hem yazma ile analiz edilen sorguların toplam sayısı ve sonuçları şekillerle gösterilmiştir. Son olarak veri tabanı boyutunun performansa etkisi konusunda inceleme yapılmıştır. </a:t>
            </a:r>
            <a:endParaRPr lang="tr-TR" dirty="0"/>
          </a:p>
          <a:p>
            <a:r>
              <a:rPr lang="tr-TR" sz="1800" dirty="0">
                <a:latin typeface="Times New Roman" panose="02020603050405020304" pitchFamily="18" charset="0"/>
              </a:rPr>
              <a:t>Ş</a:t>
            </a:r>
            <a:r>
              <a:rPr lang="tr-TR" sz="1800" dirty="0">
                <a:effectLst/>
                <a:latin typeface="Times New Roman" panose="02020603050405020304" pitchFamily="18" charset="0"/>
              </a:rPr>
              <a:t>ekil 6.3’de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 </a:t>
            </a:r>
            <a:r>
              <a:rPr lang="tr-TR" sz="1800" dirty="0" err="1">
                <a:effectLst/>
                <a:latin typeface="Times New Roman" panose="02020603050405020304" pitchFamily="18" charset="0"/>
              </a:rPr>
              <a:t>MongoDB</a:t>
            </a:r>
            <a:r>
              <a:rPr lang="tr-TR" sz="1800" dirty="0">
                <a:effectLst/>
                <a:latin typeface="Times New Roman" panose="02020603050405020304" pitchFamily="18" charset="0"/>
              </a:rPr>
              <a:t> veri tabanlarına sorgu 1 (basit sorgu) ile karşılaştırma testi uygulanmıştır. Yapılan analizde; </a:t>
            </a:r>
            <a:r>
              <a:rPr lang="tr-TR" sz="1800" dirty="0" err="1">
                <a:effectLst/>
                <a:latin typeface="Times New Roman" panose="02020603050405020304" pitchFamily="18" charset="0"/>
              </a:rPr>
              <a:t>MongoDB</a:t>
            </a:r>
            <a:r>
              <a:rPr lang="tr-TR" sz="1800" dirty="0">
                <a:effectLst/>
                <a:latin typeface="Times New Roman" panose="02020603050405020304" pitchFamily="18" charset="0"/>
              </a:rPr>
              <a:t>, sorgu sayısı farkı arttıkça daha belirgin bir performans kötülüğ</a:t>
            </a:r>
            <a:r>
              <a:rPr lang="tr-TR" sz="1800" dirty="0">
                <a:latin typeface="Times New Roman" panose="02020603050405020304" pitchFamily="18" charset="0"/>
              </a:rPr>
              <a:t>ü</a:t>
            </a:r>
            <a:r>
              <a:rPr lang="tr-TR" sz="1800" dirty="0">
                <a:effectLst/>
                <a:latin typeface="Times New Roman" panose="02020603050405020304" pitchFamily="18" charset="0"/>
              </a:rPr>
              <a:t> gösterdiği tespit edilmiştir. Bu karşılaştırma, işlemci çekirdeği sayılarının toplam sayısı aynı olduğu zaman, 2 ya da 1 işlemci kullanımının değişmez olduğunu açıkça ortaya koymuştur (1x2 ve 2x1).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veri tabanının, özellikle 3 işlemci sayısı ile 1 işlemci çekirdeği sayısına göre incelendiğinde daha kötü performans </a:t>
            </a:r>
            <a:r>
              <a:rPr lang="tr-TR" sz="1800" dirty="0">
                <a:latin typeface="Times New Roman" panose="02020603050405020304" pitchFamily="18" charset="0"/>
              </a:rPr>
              <a:t>gö</a:t>
            </a:r>
            <a:r>
              <a:rPr lang="tr-TR" sz="1800" dirty="0">
                <a:effectLst/>
                <a:latin typeface="Times New Roman" panose="02020603050405020304" pitchFamily="18" charset="0"/>
              </a:rPr>
              <a:t>sterdiği görülmektedir </a:t>
            </a:r>
            <a:endParaRPr lang="tr-TR" dirty="0"/>
          </a:p>
          <a:p>
            <a:pPr algn="ctr"/>
            <a:r>
              <a:rPr lang="tr-TR" sz="2400" dirty="0">
                <a:effectLst/>
                <a:latin typeface="Times New Roman" panose="02020603050405020304" pitchFamily="18" charset="0"/>
              </a:rPr>
              <a:t>Ayrıca, sorgular/saniye </a:t>
            </a:r>
            <a:r>
              <a:rPr lang="tr-TR" sz="2400" dirty="0">
                <a:latin typeface="Times New Roman" panose="02020603050405020304" pitchFamily="18" charset="0"/>
              </a:rPr>
              <a:t>ö</a:t>
            </a:r>
            <a:r>
              <a:rPr lang="tr-TR" sz="2400" dirty="0">
                <a:effectLst/>
                <a:latin typeface="Times New Roman" panose="02020603050405020304" pitchFamily="18" charset="0"/>
              </a:rPr>
              <a:t>lç</a:t>
            </a:r>
            <a:r>
              <a:rPr lang="tr-TR" sz="2400" dirty="0">
                <a:latin typeface="Times New Roman" panose="02020603050405020304" pitchFamily="18" charset="0"/>
              </a:rPr>
              <a:t>ü</a:t>
            </a:r>
            <a:r>
              <a:rPr lang="tr-TR" sz="2400" dirty="0">
                <a:effectLst/>
                <a:latin typeface="Times New Roman" panose="02020603050405020304" pitchFamily="18" charset="0"/>
              </a:rPr>
              <a:t>m metrik grafiği ile de şekil 6.4’de görüldüğ</a:t>
            </a:r>
            <a:r>
              <a:rPr lang="tr-TR" sz="2400" dirty="0">
                <a:latin typeface="Times New Roman" panose="02020603050405020304" pitchFamily="18" charset="0"/>
              </a:rPr>
              <a:t>ü</a:t>
            </a:r>
            <a:r>
              <a:rPr lang="tr-TR" sz="2400" dirty="0">
                <a:effectLst/>
                <a:latin typeface="Times New Roman" panose="02020603050405020304" pitchFamily="18" charset="0"/>
              </a:rPr>
              <a:t> üzere ayrıntılı ortalama süre sonuçları elde edilmiştir. </a:t>
            </a:r>
            <a:endParaRPr lang="tr-TR" sz="2400" dirty="0"/>
          </a:p>
          <a:p>
            <a:endParaRPr lang="tr-TR" dirty="0"/>
          </a:p>
        </p:txBody>
      </p:sp>
      <p:pic>
        <p:nvPicPr>
          <p:cNvPr id="6" name="Resim 5">
            <a:extLst>
              <a:ext uri="{FF2B5EF4-FFF2-40B4-BE49-F238E27FC236}">
                <a16:creationId xmlns:a16="http://schemas.microsoft.com/office/drawing/2014/main" id="{453A8A50-2097-03A0-1CE5-C205F6F2AFE9}"/>
              </a:ext>
            </a:extLst>
          </p:cNvPr>
          <p:cNvPicPr>
            <a:picLocks noChangeAspect="1"/>
          </p:cNvPicPr>
          <p:nvPr/>
        </p:nvPicPr>
        <p:blipFill>
          <a:blip r:embed="rId2"/>
          <a:stretch>
            <a:fillRect/>
          </a:stretch>
        </p:blipFill>
        <p:spPr>
          <a:xfrm>
            <a:off x="6834193" y="88466"/>
            <a:ext cx="5224601" cy="3207597"/>
          </a:xfrm>
          <a:prstGeom prst="rect">
            <a:avLst/>
          </a:prstGeom>
        </p:spPr>
      </p:pic>
      <p:pic>
        <p:nvPicPr>
          <p:cNvPr id="8" name="Resim 7">
            <a:extLst>
              <a:ext uri="{FF2B5EF4-FFF2-40B4-BE49-F238E27FC236}">
                <a16:creationId xmlns:a16="http://schemas.microsoft.com/office/drawing/2014/main" id="{7A1FC6B5-078D-F5A9-23F4-E9B3E9E187DD}"/>
              </a:ext>
            </a:extLst>
          </p:cNvPr>
          <p:cNvPicPr>
            <a:picLocks noChangeAspect="1"/>
          </p:cNvPicPr>
          <p:nvPr/>
        </p:nvPicPr>
        <p:blipFill>
          <a:blip r:embed="rId3"/>
          <a:stretch>
            <a:fillRect/>
          </a:stretch>
        </p:blipFill>
        <p:spPr>
          <a:xfrm>
            <a:off x="6852134" y="3429000"/>
            <a:ext cx="5188717" cy="3207597"/>
          </a:xfrm>
          <a:prstGeom prst="rect">
            <a:avLst/>
          </a:prstGeom>
        </p:spPr>
      </p:pic>
    </p:spTree>
    <p:extLst>
      <p:ext uri="{BB962C8B-B14F-4D97-AF65-F5344CB8AC3E}">
        <p14:creationId xmlns:p14="http://schemas.microsoft.com/office/powerpoint/2010/main" val="1534401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08630013-78FB-AEA3-E5BC-843B6E86E030}"/>
              </a:ext>
            </a:extLst>
          </p:cNvPr>
          <p:cNvSpPr>
            <a:spLocks noGrp="1"/>
          </p:cNvSpPr>
          <p:nvPr>
            <p:ph type="body" sz="half" idx="2"/>
          </p:nvPr>
        </p:nvSpPr>
        <p:spPr>
          <a:xfrm>
            <a:off x="0" y="138544"/>
            <a:ext cx="5985164" cy="6465455"/>
          </a:xfrm>
        </p:spPr>
        <p:txBody>
          <a:bodyPr>
            <a:normAutofit/>
          </a:bodyPr>
          <a:lstStyle/>
          <a:p>
            <a:endParaRPr lang="tr-TR" sz="2000" dirty="0">
              <a:effectLst/>
              <a:latin typeface="Times New Roman" panose="02020603050405020304" pitchFamily="18" charset="0"/>
            </a:endParaRPr>
          </a:p>
          <a:p>
            <a:r>
              <a:rPr lang="tr-TR" sz="2000" dirty="0">
                <a:latin typeface="Times New Roman" panose="02020603050405020304" pitchFamily="18" charset="0"/>
              </a:rPr>
              <a:t>Ş</a:t>
            </a:r>
            <a:r>
              <a:rPr lang="tr-TR" sz="2000" dirty="0">
                <a:effectLst/>
                <a:latin typeface="Times New Roman" panose="02020603050405020304" pitchFamily="18" charset="0"/>
              </a:rPr>
              <a:t>ekil 6.5’de </a:t>
            </a:r>
            <a:r>
              <a:rPr lang="tr-TR" sz="2000" dirty="0" err="1">
                <a:effectLst/>
                <a:latin typeface="Times New Roman" panose="02020603050405020304" pitchFamily="18" charset="0"/>
              </a:rPr>
              <a:t>MySQL</a:t>
            </a:r>
            <a:r>
              <a:rPr lang="tr-TR" sz="2000" dirty="0">
                <a:effectLst/>
                <a:latin typeface="Times New Roman" panose="02020603050405020304" pitchFamily="18" charset="0"/>
              </a:rPr>
              <a:t> veri tabanı sisteminin, sorgu sayıları arttığında </a:t>
            </a:r>
            <a:r>
              <a:rPr lang="tr-TR" sz="2000" dirty="0" err="1">
                <a:effectLst/>
                <a:latin typeface="Times New Roman" panose="02020603050405020304" pitchFamily="18" charset="0"/>
              </a:rPr>
              <a:t>MongoDB</a:t>
            </a:r>
            <a:r>
              <a:rPr lang="tr-TR" sz="2000" dirty="0">
                <a:effectLst/>
                <a:latin typeface="Times New Roman" panose="02020603050405020304" pitchFamily="18" charset="0"/>
              </a:rPr>
              <a:t> üzerinde avantaj sahibi olduğu görülmektedir. Fakat 2 işlemci ve 3 işlemci çekirdeği yapılandırmasından sonraki diğer yüksek işlemci-işlemci çekirdeği sayılarında sorgu/saniye grafiğinde keskin bir şekilde azalma görülmektedir. </a:t>
            </a:r>
            <a:r>
              <a:rPr lang="tr-TR" sz="2000" dirty="0" err="1">
                <a:effectLst/>
                <a:latin typeface="Times New Roman" panose="02020603050405020304" pitchFamily="18" charset="0"/>
              </a:rPr>
              <a:t>MongoDB</a:t>
            </a:r>
            <a:r>
              <a:rPr lang="tr-TR" sz="2000" dirty="0">
                <a:effectLst/>
                <a:latin typeface="Times New Roman" panose="02020603050405020304" pitchFamily="18" charset="0"/>
              </a:rPr>
              <a:t> bu yapılandırmalarda daha fazla avantaj göstermiştir. </a:t>
            </a:r>
          </a:p>
          <a:p>
            <a:endParaRPr lang="tr-TR" sz="2000" dirty="0">
              <a:latin typeface="Times New Roman" panose="02020603050405020304" pitchFamily="18" charset="0"/>
            </a:endParaRPr>
          </a:p>
          <a:p>
            <a:endParaRPr lang="tr-TR" sz="2000" dirty="0">
              <a:latin typeface="Times New Roman" panose="02020603050405020304" pitchFamily="18" charset="0"/>
            </a:endParaRPr>
          </a:p>
          <a:p>
            <a:endParaRPr lang="tr-TR" sz="2000" dirty="0"/>
          </a:p>
          <a:p>
            <a:endParaRPr lang="tr-TR" sz="2000" dirty="0"/>
          </a:p>
          <a:p>
            <a:r>
              <a:rPr lang="tr-TR" sz="1800" dirty="0">
                <a:latin typeface="Times New Roman" panose="02020603050405020304" pitchFamily="18" charset="0"/>
              </a:rPr>
              <a:t>Ş</a:t>
            </a:r>
            <a:r>
              <a:rPr lang="tr-TR" sz="1800" dirty="0">
                <a:effectLst/>
                <a:latin typeface="Times New Roman" panose="02020603050405020304" pitchFamily="18" charset="0"/>
              </a:rPr>
              <a:t>ekil 6.6’da işlemci çekirdeği miktarı ile saniye başına yapılan sorgu sayıları arasındaki ilişki analizi gösterilmektedir.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a:t>
            </a:r>
            <a:r>
              <a:rPr lang="tr-TR" sz="1800" dirty="0" err="1">
                <a:effectLst/>
                <a:latin typeface="Times New Roman" panose="02020603050405020304" pitchFamily="18" charset="0"/>
              </a:rPr>
              <a:t>için</a:t>
            </a:r>
            <a:r>
              <a:rPr lang="tr-TR" sz="1800" dirty="0">
                <a:effectLst/>
                <a:latin typeface="Times New Roman" panose="02020603050405020304" pitchFamily="18" charset="0"/>
              </a:rPr>
              <a:t> biraz daha iyi olan performans 4 işlemci çekirdeğine kadar hemen hemen aynıdır. </a:t>
            </a:r>
            <a:endParaRPr lang="tr-TR" dirty="0"/>
          </a:p>
          <a:p>
            <a:endParaRPr lang="tr-TR" dirty="0"/>
          </a:p>
        </p:txBody>
      </p:sp>
      <p:pic>
        <p:nvPicPr>
          <p:cNvPr id="6" name="Resim 5">
            <a:extLst>
              <a:ext uri="{FF2B5EF4-FFF2-40B4-BE49-F238E27FC236}">
                <a16:creationId xmlns:a16="http://schemas.microsoft.com/office/drawing/2014/main" id="{88E3648F-BCFA-E906-6523-9C11ED00D66F}"/>
              </a:ext>
            </a:extLst>
          </p:cNvPr>
          <p:cNvPicPr>
            <a:picLocks noChangeAspect="1"/>
          </p:cNvPicPr>
          <p:nvPr/>
        </p:nvPicPr>
        <p:blipFill>
          <a:blip r:embed="rId2"/>
          <a:stretch>
            <a:fillRect/>
          </a:stretch>
        </p:blipFill>
        <p:spPr>
          <a:xfrm>
            <a:off x="6721186" y="138545"/>
            <a:ext cx="5067300" cy="2895600"/>
          </a:xfrm>
          <a:prstGeom prst="rect">
            <a:avLst/>
          </a:prstGeom>
        </p:spPr>
      </p:pic>
      <p:pic>
        <p:nvPicPr>
          <p:cNvPr id="8" name="Resim 7">
            <a:extLst>
              <a:ext uri="{FF2B5EF4-FFF2-40B4-BE49-F238E27FC236}">
                <a16:creationId xmlns:a16="http://schemas.microsoft.com/office/drawing/2014/main" id="{E1A6C5ED-A351-CEED-52EC-68D764EB090F}"/>
              </a:ext>
            </a:extLst>
          </p:cNvPr>
          <p:cNvPicPr>
            <a:picLocks noChangeAspect="1"/>
          </p:cNvPicPr>
          <p:nvPr/>
        </p:nvPicPr>
        <p:blipFill>
          <a:blip r:embed="rId3"/>
          <a:stretch>
            <a:fillRect/>
          </a:stretch>
        </p:blipFill>
        <p:spPr>
          <a:xfrm>
            <a:off x="6848186" y="3429000"/>
            <a:ext cx="4813300" cy="3175000"/>
          </a:xfrm>
          <a:prstGeom prst="rect">
            <a:avLst/>
          </a:prstGeom>
        </p:spPr>
      </p:pic>
    </p:spTree>
    <p:extLst>
      <p:ext uri="{BB962C8B-B14F-4D97-AF65-F5344CB8AC3E}">
        <p14:creationId xmlns:p14="http://schemas.microsoft.com/office/powerpoint/2010/main" val="1698849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C1065CE-2FCA-B7D1-BB70-DE93E9E376B5}"/>
              </a:ext>
            </a:extLst>
          </p:cNvPr>
          <p:cNvSpPr>
            <a:spLocks noGrp="1"/>
          </p:cNvSpPr>
          <p:nvPr>
            <p:ph idx="1"/>
          </p:nvPr>
        </p:nvSpPr>
        <p:spPr>
          <a:xfrm>
            <a:off x="686729" y="913048"/>
            <a:ext cx="10818541" cy="5485587"/>
          </a:xfrm>
          <a:noFill/>
        </p:spPr>
        <p:txBody>
          <a:bodyPr>
            <a:normAutofit/>
          </a:bodyPr>
          <a:lstStyle/>
          <a:p>
            <a:pPr algn="justLow"/>
            <a:r>
              <a:rPr lang="tr-TR" dirty="0">
                <a:effectLst/>
                <a:latin typeface="American Typewriter" panose="02090604020004020304" pitchFamily="18" charset="0"/>
              </a:rPr>
              <a:t>1. GİRİŞ</a:t>
            </a:r>
          </a:p>
          <a:p>
            <a:pPr algn="justLow"/>
            <a:r>
              <a:rPr lang="tr-TR" dirty="0">
                <a:latin typeface="American Typewriter" panose="02090604020004020304" pitchFamily="18" charset="0"/>
              </a:rPr>
              <a:t>2. BİLİŞİM SİSTEMLERİ VE YÖNETİMİ</a:t>
            </a:r>
          </a:p>
          <a:p>
            <a:pPr algn="justLow"/>
            <a:r>
              <a:rPr lang="tr-TR" dirty="0">
                <a:latin typeface="American Typewriter" panose="02090604020004020304" pitchFamily="18" charset="0"/>
              </a:rPr>
              <a:t>3. VERİ TABANI VE VERİ TABANI YÖNETİM SİSTEMLERİ</a:t>
            </a:r>
          </a:p>
          <a:p>
            <a:pPr algn="justLow"/>
            <a:r>
              <a:rPr lang="tr-TR" dirty="0">
                <a:latin typeface="American Typewriter" panose="02090604020004020304" pitchFamily="18" charset="0"/>
              </a:rPr>
              <a:t>4. VERİ TABANI TASARIMI </a:t>
            </a:r>
          </a:p>
          <a:p>
            <a:pPr algn="justLow"/>
            <a:r>
              <a:rPr lang="tr-TR" dirty="0">
                <a:latin typeface="American Typewriter" panose="02090604020004020304" pitchFamily="18" charset="0"/>
              </a:rPr>
              <a:t>5.</a:t>
            </a:r>
            <a:r>
              <a:rPr lang="tr-TR" dirty="0">
                <a:effectLst/>
                <a:latin typeface="American Typewriter" panose="02090604020004020304" pitchFamily="18" charset="0"/>
              </a:rPr>
              <a:t> İLİŞKİSEL VE İLİŞKİSEL OLMAYAN (N</a:t>
            </a:r>
            <a:r>
              <a:rPr lang="tr-TR" sz="1800" dirty="0">
                <a:effectLst/>
                <a:latin typeface="American Typewriter" panose="02090604020004020304" pitchFamily="18" charset="0"/>
              </a:rPr>
              <a:t>O</a:t>
            </a:r>
            <a:r>
              <a:rPr lang="tr-TR" dirty="0">
                <a:effectLst/>
                <a:latin typeface="American Typewriter" panose="02090604020004020304" pitchFamily="18" charset="0"/>
              </a:rPr>
              <a:t>SQL) VERİ TABANI SİSTEMLERİ</a:t>
            </a:r>
            <a:endParaRPr lang="tr-TR" dirty="0">
              <a:latin typeface="American Typewriter" panose="02090604020004020304" pitchFamily="18" charset="0"/>
            </a:endParaRPr>
          </a:p>
          <a:p>
            <a:pPr algn="justLow"/>
            <a:r>
              <a:rPr lang="tr-TR" dirty="0">
                <a:effectLst/>
                <a:latin typeface="American Typewriter" panose="02090604020004020304" pitchFamily="18" charset="0"/>
              </a:rPr>
              <a:t>6. VERİTABANI MİMARİLERİNİN PERFORMANS KARŞILAŞTIRMASI </a:t>
            </a:r>
          </a:p>
          <a:p>
            <a:pPr algn="justLow"/>
            <a:r>
              <a:rPr lang="tr-TR" dirty="0">
                <a:effectLst/>
                <a:latin typeface="American Typewriter" panose="02090604020004020304" pitchFamily="18" charset="0"/>
              </a:rPr>
              <a:t>7. SONUÇ VE DEĞERLENDİRME </a:t>
            </a:r>
            <a:endParaRPr lang="tr-TR" dirty="0">
              <a:latin typeface="American Typewriter" panose="02090604020004020304" pitchFamily="18" charset="0"/>
            </a:endParaRPr>
          </a:p>
          <a:p>
            <a:pPr algn="ctr"/>
            <a:endParaRPr lang="tr-TR" sz="3500" dirty="0">
              <a:latin typeface="American Typewriter" panose="02090604020004020304" pitchFamily="18" charset="0"/>
            </a:endParaRPr>
          </a:p>
          <a:p>
            <a:pPr algn="ctr"/>
            <a:endParaRPr lang="tr-TR" dirty="0"/>
          </a:p>
          <a:p>
            <a:pPr algn="ctr"/>
            <a:endParaRPr lang="tr-TR" dirty="0"/>
          </a:p>
        </p:txBody>
      </p:sp>
    </p:spTree>
    <p:extLst>
      <p:ext uri="{BB962C8B-B14F-4D97-AF65-F5344CB8AC3E}">
        <p14:creationId xmlns:p14="http://schemas.microsoft.com/office/powerpoint/2010/main" val="47501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2F21D15C-0152-260F-2F00-51E0D65E4960}"/>
              </a:ext>
            </a:extLst>
          </p:cNvPr>
          <p:cNvSpPr>
            <a:spLocks noGrp="1"/>
          </p:cNvSpPr>
          <p:nvPr>
            <p:ph type="body" sz="half" idx="2"/>
          </p:nvPr>
        </p:nvSpPr>
        <p:spPr>
          <a:xfrm>
            <a:off x="0" y="220229"/>
            <a:ext cx="6636327" cy="6595341"/>
          </a:xfrm>
        </p:spPr>
        <p:txBody>
          <a:bodyPr>
            <a:normAutofit/>
          </a:bodyPr>
          <a:lstStyle/>
          <a:p>
            <a:endParaRPr lang="tr-TR" sz="1800" dirty="0">
              <a:effectLst/>
              <a:latin typeface="Times New Roman" panose="02020603050405020304" pitchFamily="18" charset="0"/>
            </a:endParaRPr>
          </a:p>
          <a:p>
            <a:r>
              <a:rPr lang="tr-TR" sz="2000" dirty="0">
                <a:latin typeface="Times New Roman" panose="02020603050405020304" pitchFamily="18" charset="0"/>
              </a:rPr>
              <a:t>Ş</a:t>
            </a:r>
            <a:r>
              <a:rPr lang="tr-TR" sz="2000" dirty="0">
                <a:effectLst/>
                <a:latin typeface="Times New Roman" panose="02020603050405020304" pitchFamily="18" charset="0"/>
              </a:rPr>
              <a:t>ekil 6.7’de </a:t>
            </a:r>
            <a:r>
              <a:rPr lang="tr-TR" sz="2000" dirty="0" err="1">
                <a:effectLst/>
                <a:latin typeface="Times New Roman" panose="02020603050405020304" pitchFamily="18" charset="0"/>
              </a:rPr>
              <a:t>MySQL</a:t>
            </a:r>
            <a:r>
              <a:rPr lang="tr-TR" sz="2000" dirty="0">
                <a:effectLst/>
                <a:latin typeface="Times New Roman" panose="02020603050405020304" pitchFamily="18" charset="0"/>
              </a:rPr>
              <a:t> ve </a:t>
            </a:r>
            <a:r>
              <a:rPr lang="tr-TR" sz="2000" dirty="0" err="1">
                <a:effectLst/>
                <a:latin typeface="Times New Roman" panose="02020603050405020304" pitchFamily="18" charset="0"/>
              </a:rPr>
              <a:t>MongoDB</a:t>
            </a:r>
            <a:r>
              <a:rPr lang="tr-TR" sz="2000" dirty="0">
                <a:effectLst/>
                <a:latin typeface="Times New Roman" panose="02020603050405020304" pitchFamily="18" charset="0"/>
              </a:rPr>
              <a:t> veri tabanlarına ikinci sorgu kodu ile karşılaştırma testi uygulanmıştır. Yapılan analizde; </a:t>
            </a:r>
            <a:r>
              <a:rPr lang="tr-TR" sz="2000" dirty="0" err="1">
                <a:effectLst/>
                <a:latin typeface="Times New Roman" panose="02020603050405020304" pitchFamily="18" charset="0"/>
              </a:rPr>
              <a:t>MySQL</a:t>
            </a:r>
            <a:r>
              <a:rPr lang="tr-TR" sz="2000" dirty="0">
                <a:effectLst/>
                <a:latin typeface="Times New Roman" panose="02020603050405020304" pitchFamily="18" charset="0"/>
              </a:rPr>
              <a:t> veri tabanı sisteminin </a:t>
            </a:r>
            <a:r>
              <a:rPr lang="tr-TR" sz="2000" dirty="0" err="1">
                <a:effectLst/>
                <a:latin typeface="Times New Roman" panose="02020603050405020304" pitchFamily="18" charset="0"/>
              </a:rPr>
              <a:t>MongoDB’ye</a:t>
            </a:r>
            <a:r>
              <a:rPr lang="tr-TR" sz="2000" dirty="0">
                <a:effectLst/>
                <a:latin typeface="Times New Roman" panose="02020603050405020304" pitchFamily="18" charset="0"/>
              </a:rPr>
              <a:t> göre ortalama sorgu süreleri sonuçları, sorgu sayısı farkı arttıkça daha belirgin bir performans kötülüğ</a:t>
            </a:r>
            <a:r>
              <a:rPr lang="tr-TR" sz="2000" dirty="0">
                <a:latin typeface="Times New Roman" panose="02020603050405020304" pitchFamily="18" charset="0"/>
              </a:rPr>
              <a:t>ü</a:t>
            </a:r>
            <a:r>
              <a:rPr lang="tr-TR" sz="2000" dirty="0">
                <a:effectLst/>
                <a:latin typeface="Times New Roman" panose="02020603050405020304" pitchFamily="18" charset="0"/>
              </a:rPr>
              <a:t> göstermiştir. </a:t>
            </a:r>
          </a:p>
          <a:p>
            <a:endParaRPr lang="tr-TR" sz="1800" dirty="0">
              <a:latin typeface="Times New Roman" panose="02020603050405020304" pitchFamily="18" charset="0"/>
            </a:endParaRPr>
          </a:p>
          <a:p>
            <a:endParaRPr lang="tr-TR" sz="1800" dirty="0">
              <a:latin typeface="Times New Roman" panose="02020603050405020304" pitchFamily="18" charset="0"/>
            </a:endParaRPr>
          </a:p>
          <a:p>
            <a:endParaRPr lang="tr-TR" sz="1800" dirty="0">
              <a:latin typeface="Times New Roman" panose="02020603050405020304" pitchFamily="18" charset="0"/>
            </a:endParaRPr>
          </a:p>
          <a:p>
            <a:endParaRPr lang="tr-TR" sz="1800" dirty="0">
              <a:latin typeface="Times New Roman" panose="02020603050405020304" pitchFamily="18" charset="0"/>
            </a:endParaRPr>
          </a:p>
          <a:p>
            <a:endParaRPr lang="tr-TR" sz="1800" dirty="0">
              <a:latin typeface="Times New Roman" panose="02020603050405020304" pitchFamily="18" charset="0"/>
            </a:endParaRPr>
          </a:p>
          <a:p>
            <a:endParaRPr lang="tr-TR" dirty="0"/>
          </a:p>
          <a:p>
            <a:r>
              <a:rPr lang="tr-TR" sz="2000" dirty="0">
                <a:latin typeface="Times New Roman" panose="02020603050405020304" pitchFamily="18" charset="0"/>
              </a:rPr>
              <a:t>Ş</a:t>
            </a:r>
            <a:r>
              <a:rPr lang="tr-TR" sz="2000" dirty="0">
                <a:effectLst/>
                <a:latin typeface="Times New Roman" panose="02020603050405020304" pitchFamily="18" charset="0"/>
              </a:rPr>
              <a:t>ekil 6.8’de </a:t>
            </a:r>
            <a:r>
              <a:rPr lang="tr-TR" sz="2000" dirty="0" err="1">
                <a:effectLst/>
                <a:latin typeface="Times New Roman" panose="02020603050405020304" pitchFamily="18" charset="0"/>
              </a:rPr>
              <a:t>MySQL</a:t>
            </a:r>
            <a:r>
              <a:rPr lang="tr-TR" sz="2000" dirty="0">
                <a:effectLst/>
                <a:latin typeface="Times New Roman" panose="02020603050405020304" pitchFamily="18" charset="0"/>
              </a:rPr>
              <a:t> ve </a:t>
            </a:r>
            <a:r>
              <a:rPr lang="tr-TR" sz="2000" dirty="0" err="1">
                <a:effectLst/>
                <a:latin typeface="Times New Roman" panose="02020603050405020304" pitchFamily="18" charset="0"/>
              </a:rPr>
              <a:t>MongoDB</a:t>
            </a:r>
            <a:r>
              <a:rPr lang="tr-TR" sz="2000" dirty="0">
                <a:effectLst/>
                <a:latin typeface="Times New Roman" panose="02020603050405020304" pitchFamily="18" charset="0"/>
              </a:rPr>
              <a:t> veri tabanlarına ikinci sorgu kodu ile karşılaştırma testi uygulanmıştır. Bu test 500 ve 1000 gibi küçük veri kayıtları üzerinde yapılmıştır. Yapılan analizde; </a:t>
            </a:r>
            <a:r>
              <a:rPr lang="tr-TR" sz="2000" dirty="0" err="1">
                <a:effectLst/>
                <a:latin typeface="Times New Roman" panose="02020603050405020304" pitchFamily="18" charset="0"/>
              </a:rPr>
              <a:t>MongoDB</a:t>
            </a:r>
            <a:r>
              <a:rPr lang="tr-TR" sz="2000" dirty="0">
                <a:effectLst/>
                <a:latin typeface="Times New Roman" panose="02020603050405020304" pitchFamily="18" charset="0"/>
              </a:rPr>
              <a:t> veri tabanı sisteminin, daha az bir sürede daha çok sorgu yürütmesinin mümkün olduğu, sorgu sayısı değiştikçe performans ölçümünün daha belirgin hale gelerek sorgu/saniye başına %40 oranında daha iyi performans sergilediği gözlemlenmiştir. </a:t>
            </a:r>
            <a:endParaRPr lang="tr-TR" sz="2000" dirty="0"/>
          </a:p>
          <a:p>
            <a:endParaRPr lang="tr-TR" dirty="0"/>
          </a:p>
        </p:txBody>
      </p:sp>
      <p:pic>
        <p:nvPicPr>
          <p:cNvPr id="6" name="Resim 5">
            <a:extLst>
              <a:ext uri="{FF2B5EF4-FFF2-40B4-BE49-F238E27FC236}">
                <a16:creationId xmlns:a16="http://schemas.microsoft.com/office/drawing/2014/main" id="{684CA912-E9A3-6BDE-26FB-6D8B50930401}"/>
              </a:ext>
            </a:extLst>
          </p:cNvPr>
          <p:cNvPicPr>
            <a:picLocks noChangeAspect="1"/>
          </p:cNvPicPr>
          <p:nvPr/>
        </p:nvPicPr>
        <p:blipFill>
          <a:blip r:embed="rId2"/>
          <a:stretch>
            <a:fillRect/>
          </a:stretch>
        </p:blipFill>
        <p:spPr>
          <a:xfrm>
            <a:off x="7315200" y="88900"/>
            <a:ext cx="4572000" cy="3340100"/>
          </a:xfrm>
          <a:prstGeom prst="rect">
            <a:avLst/>
          </a:prstGeom>
        </p:spPr>
      </p:pic>
      <p:pic>
        <p:nvPicPr>
          <p:cNvPr id="8" name="Resim 7">
            <a:extLst>
              <a:ext uri="{FF2B5EF4-FFF2-40B4-BE49-F238E27FC236}">
                <a16:creationId xmlns:a16="http://schemas.microsoft.com/office/drawing/2014/main" id="{2C806403-8BCE-9233-6FF9-F3D859E038EA}"/>
              </a:ext>
            </a:extLst>
          </p:cNvPr>
          <p:cNvPicPr>
            <a:picLocks noChangeAspect="1"/>
          </p:cNvPicPr>
          <p:nvPr/>
        </p:nvPicPr>
        <p:blipFill>
          <a:blip r:embed="rId3"/>
          <a:stretch>
            <a:fillRect/>
          </a:stretch>
        </p:blipFill>
        <p:spPr>
          <a:xfrm>
            <a:off x="7315201" y="3411359"/>
            <a:ext cx="4571999" cy="3446641"/>
          </a:xfrm>
          <a:prstGeom prst="rect">
            <a:avLst/>
          </a:prstGeom>
        </p:spPr>
      </p:pic>
    </p:spTree>
    <p:extLst>
      <p:ext uri="{BB962C8B-B14F-4D97-AF65-F5344CB8AC3E}">
        <p14:creationId xmlns:p14="http://schemas.microsoft.com/office/powerpoint/2010/main" val="2006765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374428A6-AA0E-6FAC-DAAC-AD7DFBEA5C45}"/>
              </a:ext>
            </a:extLst>
          </p:cNvPr>
          <p:cNvSpPr>
            <a:spLocks noGrp="1"/>
          </p:cNvSpPr>
          <p:nvPr>
            <p:ph type="body" sz="half" idx="2"/>
          </p:nvPr>
        </p:nvSpPr>
        <p:spPr>
          <a:xfrm>
            <a:off x="124692" y="304800"/>
            <a:ext cx="7162800" cy="6553199"/>
          </a:xfrm>
        </p:spPr>
        <p:txBody>
          <a:bodyPr>
            <a:normAutofit lnSpcReduction="10000"/>
          </a:bodyPr>
          <a:lstStyle/>
          <a:p>
            <a:r>
              <a:rPr lang="tr-TR" sz="1800" dirty="0">
                <a:latin typeface="Times New Roman" panose="02020603050405020304" pitchFamily="18" charset="0"/>
              </a:rPr>
              <a:t>İş</a:t>
            </a:r>
            <a:r>
              <a:rPr lang="tr-TR" sz="1800" dirty="0">
                <a:effectLst/>
                <a:latin typeface="Times New Roman" panose="02020603050405020304" pitchFamily="18" charset="0"/>
              </a:rPr>
              <a:t>lemci çekirdeği miktarı ile saniye başına yapılan sorgu sayıları arasındaki ilişki analizi şekil 6.9’da gösterilmektedir. İkinci sorgu kodu ile karşılaştırma testi uygulanmıştır. Bu test 500 ile 2500 veri kayıt setleri üzerinde yapılmıştır.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veri tabanı sistemi, veri kayıt miktarı ve sorgu sayısı artışına göre öncelikle kademeli bir </a:t>
            </a:r>
            <a:r>
              <a:rPr lang="tr-TR" sz="1800" dirty="0">
                <a:latin typeface="Times New Roman" panose="02020603050405020304" pitchFamily="18" charset="0"/>
              </a:rPr>
              <a:t>düşüş</a:t>
            </a:r>
            <a:r>
              <a:rPr lang="tr-TR" sz="1800" dirty="0">
                <a:effectLst/>
                <a:latin typeface="Times New Roman" panose="02020603050405020304" pitchFamily="18" charset="0"/>
              </a:rPr>
              <a:t> ve ardından kü</a:t>
            </a:r>
            <a:r>
              <a:rPr lang="tr-TR" sz="1800" dirty="0">
                <a:latin typeface="Times New Roman" panose="02020603050405020304" pitchFamily="18" charset="0"/>
              </a:rPr>
              <a:t>çü</a:t>
            </a:r>
            <a:r>
              <a:rPr lang="tr-TR" sz="1800" dirty="0">
                <a:effectLst/>
                <a:latin typeface="Times New Roman" panose="02020603050405020304" pitchFamily="18" charset="0"/>
              </a:rPr>
              <a:t>k performans artışları gösterdiği tespit edilmiştir.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artan işlemci çekirdeği ve veri kayıt miktarlarında birbirine çok yakın sorgu/saniye performansı göstermiştir. </a:t>
            </a:r>
            <a:r>
              <a:rPr lang="tr-TR" sz="1800" dirty="0" err="1">
                <a:effectLst/>
                <a:latin typeface="Times New Roman" panose="02020603050405020304" pitchFamily="18" charset="0"/>
              </a:rPr>
              <a:t>MongoDB</a:t>
            </a:r>
            <a:r>
              <a:rPr lang="tr-TR" sz="1800" dirty="0">
                <a:effectLst/>
                <a:latin typeface="Times New Roman" panose="02020603050405020304" pitchFamily="18" charset="0"/>
              </a:rPr>
              <a:t> veri tabanı sisteminin, </a:t>
            </a:r>
            <a:r>
              <a:rPr lang="tr-TR" sz="1800" dirty="0" err="1">
                <a:effectLst/>
                <a:latin typeface="Times New Roman" panose="02020603050405020304" pitchFamily="18" charset="0"/>
              </a:rPr>
              <a:t>MySQL’e</a:t>
            </a:r>
            <a:r>
              <a:rPr lang="tr-TR" sz="1800" dirty="0">
                <a:effectLst/>
                <a:latin typeface="Times New Roman" panose="02020603050405020304" pitchFamily="18" charset="0"/>
              </a:rPr>
              <a:t> göre oldukça yüksek bir performans sergilediği gözlemlenmiştir. Aynı veri kayıt setlerinde </a:t>
            </a:r>
            <a:r>
              <a:rPr lang="tr-TR" sz="1800" dirty="0" err="1">
                <a:effectLst/>
                <a:latin typeface="Times New Roman" panose="02020603050405020304" pitchFamily="18" charset="0"/>
              </a:rPr>
              <a:t>MongoDB’nin</a:t>
            </a:r>
            <a:r>
              <a:rPr lang="tr-TR" sz="1800" dirty="0">
                <a:effectLst/>
                <a:latin typeface="Times New Roman" panose="02020603050405020304" pitchFamily="18" charset="0"/>
              </a:rPr>
              <a:t>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üzerindeki belirgin performans farkı ve avantajı görülmektedir. </a:t>
            </a:r>
          </a:p>
          <a:p>
            <a:endParaRPr lang="tr-TR" sz="1800" dirty="0">
              <a:latin typeface="Times New Roman" panose="02020603050405020304" pitchFamily="18" charset="0"/>
            </a:endParaRPr>
          </a:p>
          <a:p>
            <a:endParaRPr lang="tr-TR" sz="1800" dirty="0">
              <a:latin typeface="Times New Roman" panose="02020603050405020304" pitchFamily="18" charset="0"/>
            </a:endParaRPr>
          </a:p>
          <a:p>
            <a:endParaRPr lang="tr-TR" sz="1800" dirty="0">
              <a:latin typeface="Times New Roman" panose="02020603050405020304" pitchFamily="18" charset="0"/>
            </a:endParaRPr>
          </a:p>
          <a:p>
            <a:endParaRPr lang="tr-TR" sz="1800" dirty="0">
              <a:latin typeface="Times New Roman" panose="02020603050405020304" pitchFamily="18" charset="0"/>
            </a:endParaRPr>
          </a:p>
          <a:p>
            <a:r>
              <a:rPr lang="tr-TR" sz="1800" dirty="0">
                <a:latin typeface="Times New Roman" panose="02020603050405020304" pitchFamily="18" charset="0"/>
              </a:rPr>
              <a:t>Ş</a:t>
            </a:r>
            <a:r>
              <a:rPr lang="tr-TR" sz="1800" dirty="0">
                <a:effectLst/>
                <a:latin typeface="Times New Roman" panose="02020603050405020304" pitchFamily="18" charset="0"/>
              </a:rPr>
              <a:t>ekil 6.10’da iç içe geçmiş “SELECT” ve “WHERE” işlemlerini içeren üçüncü sorgu neticesinde ortaya </a:t>
            </a:r>
            <a:r>
              <a:rPr lang="tr-TR" sz="1800" dirty="0">
                <a:latin typeface="Times New Roman" panose="02020603050405020304" pitchFamily="18" charset="0"/>
              </a:rPr>
              <a:t>ç</a:t>
            </a:r>
            <a:r>
              <a:rPr lang="tr-TR" sz="1800" dirty="0">
                <a:effectLst/>
                <a:latin typeface="Times New Roman" panose="02020603050405020304" pitchFamily="18" charset="0"/>
              </a:rPr>
              <a:t>ıkan performans değerleri gösterilmektedir.</a:t>
            </a:r>
            <a:br>
              <a:rPr lang="tr-TR" sz="1800" dirty="0">
                <a:effectLst/>
                <a:latin typeface="Times New Roman" panose="02020603050405020304" pitchFamily="18" charset="0"/>
              </a:rPr>
            </a:br>
            <a:r>
              <a:rPr lang="tr-TR" sz="1800" dirty="0">
                <a:effectLst/>
                <a:latin typeface="Times New Roman" panose="02020603050405020304" pitchFamily="18" charset="0"/>
              </a:rPr>
              <a:t>Yapılan analizlerde;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veri tabanı sisteminin </a:t>
            </a:r>
            <a:r>
              <a:rPr lang="tr-TR" sz="1800" dirty="0" err="1">
                <a:effectLst/>
                <a:latin typeface="Times New Roman" panose="02020603050405020304" pitchFamily="18" charset="0"/>
              </a:rPr>
              <a:t>MongoDB</a:t>
            </a:r>
            <a:r>
              <a:rPr lang="tr-TR" sz="1800" dirty="0">
                <a:effectLst/>
                <a:latin typeface="Times New Roman" panose="02020603050405020304" pitchFamily="18" charset="0"/>
              </a:rPr>
              <a:t> ’ye göre sorgu süresi sonuçları, veri kayıt sayısı farkı arttıkça iyi bir performans göstermiştir. Fakat işlemci ve işlemci </a:t>
            </a:r>
            <a:r>
              <a:rPr lang="tr-TR" sz="1800" dirty="0">
                <a:latin typeface="Times New Roman" panose="02020603050405020304" pitchFamily="18" charset="0"/>
              </a:rPr>
              <a:t>ç</a:t>
            </a:r>
            <a:r>
              <a:rPr lang="tr-TR" sz="1800" dirty="0">
                <a:effectLst/>
                <a:latin typeface="Times New Roman" panose="02020603050405020304" pitchFamily="18" charset="0"/>
              </a:rPr>
              <a:t>ekirdeği yapılandırmalarının değiştirildiği durumlarda performans farklılıkları daha belirgin hale gelmiştir. Bu karşılaştırma, işlemci ve işlemci </a:t>
            </a:r>
            <a:r>
              <a:rPr lang="tr-TR" sz="1800" dirty="0">
                <a:latin typeface="Times New Roman" panose="02020603050405020304" pitchFamily="18" charset="0"/>
              </a:rPr>
              <a:t>ç</a:t>
            </a:r>
            <a:r>
              <a:rPr lang="tr-TR" sz="1800" dirty="0">
                <a:effectLst/>
                <a:latin typeface="Times New Roman" panose="02020603050405020304" pitchFamily="18" charset="0"/>
              </a:rPr>
              <a:t>ekirdeği sayılarının 3x1, 3x2, 3x3 ve 3x4 şeklinde yapılandırıldığı anlarda iki veri tabanı birbiri üzerine hemen hemen aynı performansı gösterdiği gözlemlenmiştir. </a:t>
            </a:r>
            <a:endParaRPr lang="tr-TR" dirty="0"/>
          </a:p>
          <a:p>
            <a:endParaRPr lang="tr-TR" dirty="0"/>
          </a:p>
          <a:p>
            <a:endParaRPr lang="tr-TR" dirty="0"/>
          </a:p>
        </p:txBody>
      </p:sp>
      <p:pic>
        <p:nvPicPr>
          <p:cNvPr id="6" name="Resim 5">
            <a:extLst>
              <a:ext uri="{FF2B5EF4-FFF2-40B4-BE49-F238E27FC236}">
                <a16:creationId xmlns:a16="http://schemas.microsoft.com/office/drawing/2014/main" id="{9A18380C-298B-4B40-4235-BD21D6AB48D0}"/>
              </a:ext>
            </a:extLst>
          </p:cNvPr>
          <p:cNvPicPr>
            <a:picLocks noChangeAspect="1"/>
          </p:cNvPicPr>
          <p:nvPr/>
        </p:nvPicPr>
        <p:blipFill>
          <a:blip r:embed="rId2"/>
          <a:stretch>
            <a:fillRect/>
          </a:stretch>
        </p:blipFill>
        <p:spPr>
          <a:xfrm>
            <a:off x="7387359" y="0"/>
            <a:ext cx="4804642" cy="3556147"/>
          </a:xfrm>
          <a:prstGeom prst="rect">
            <a:avLst/>
          </a:prstGeom>
        </p:spPr>
      </p:pic>
      <p:pic>
        <p:nvPicPr>
          <p:cNvPr id="8" name="Resim 7">
            <a:extLst>
              <a:ext uri="{FF2B5EF4-FFF2-40B4-BE49-F238E27FC236}">
                <a16:creationId xmlns:a16="http://schemas.microsoft.com/office/drawing/2014/main" id="{2C61A32C-1C2F-6CCC-7279-EF12AF5D3044}"/>
              </a:ext>
            </a:extLst>
          </p:cNvPr>
          <p:cNvPicPr>
            <a:picLocks noChangeAspect="1"/>
          </p:cNvPicPr>
          <p:nvPr/>
        </p:nvPicPr>
        <p:blipFill>
          <a:blip r:embed="rId3"/>
          <a:stretch>
            <a:fillRect/>
          </a:stretch>
        </p:blipFill>
        <p:spPr>
          <a:xfrm>
            <a:off x="7387359" y="3556147"/>
            <a:ext cx="4787900" cy="3297384"/>
          </a:xfrm>
          <a:prstGeom prst="rect">
            <a:avLst/>
          </a:prstGeom>
        </p:spPr>
      </p:pic>
    </p:spTree>
    <p:extLst>
      <p:ext uri="{BB962C8B-B14F-4D97-AF65-F5344CB8AC3E}">
        <p14:creationId xmlns:p14="http://schemas.microsoft.com/office/powerpoint/2010/main" val="89952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9CA8395B-A1B0-56AC-B175-BBEAF323AA67}"/>
              </a:ext>
            </a:extLst>
          </p:cNvPr>
          <p:cNvSpPr>
            <a:spLocks noGrp="1"/>
          </p:cNvSpPr>
          <p:nvPr>
            <p:ph type="body" sz="half" idx="2"/>
          </p:nvPr>
        </p:nvSpPr>
        <p:spPr>
          <a:xfrm>
            <a:off x="110836" y="138545"/>
            <a:ext cx="6733309" cy="6719455"/>
          </a:xfrm>
        </p:spPr>
        <p:txBody>
          <a:bodyPr/>
          <a:lstStyle/>
          <a:p>
            <a:endParaRPr lang="tr-TR" sz="1800" dirty="0">
              <a:effectLst/>
              <a:latin typeface="Times New Roman" panose="02020603050405020304" pitchFamily="18" charset="0"/>
            </a:endParaRPr>
          </a:p>
          <a:p>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 </a:t>
            </a:r>
            <a:r>
              <a:rPr lang="tr-TR" sz="1800" dirty="0" err="1">
                <a:effectLst/>
                <a:latin typeface="Times New Roman" panose="02020603050405020304" pitchFamily="18" charset="0"/>
              </a:rPr>
              <a:t>MongoDB</a:t>
            </a:r>
            <a:r>
              <a:rPr lang="tr-TR" sz="1800" dirty="0">
                <a:effectLst/>
                <a:latin typeface="Times New Roman" panose="02020603050405020304" pitchFamily="18" charset="0"/>
              </a:rPr>
              <a:t> veri tabanlarına ü</a:t>
            </a:r>
            <a:r>
              <a:rPr lang="tr-TR" sz="1800" dirty="0">
                <a:latin typeface="Times New Roman" panose="02020603050405020304" pitchFamily="18" charset="0"/>
              </a:rPr>
              <a:t>çü</a:t>
            </a:r>
            <a:r>
              <a:rPr lang="tr-TR" sz="1800" dirty="0">
                <a:effectLst/>
                <a:latin typeface="Times New Roman" panose="02020603050405020304" pitchFamily="18" charset="0"/>
              </a:rPr>
              <a:t>ncü sorgu kullanılarak uygulanan karşılaştırma testi sonuçları Şekil 6.11’de daha iyi anlaşılmaktadır.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veri tabanı sisteminin 2x4 işlemci ve işlemci çekirdeği yapılandırmasında en iyi performansı gösterdiği açık bir şekilde görülmektedir. Fakat 2x1 ve 3x1 işlemci ve işlemci çekirdeği yapılandırmalarında her iki veri tabanı için performans sorunu olduğu gözlemlenmektedir. Bu performans sorunu </a:t>
            </a:r>
            <a:r>
              <a:rPr lang="tr-TR" sz="1800" dirty="0" err="1">
                <a:effectLst/>
                <a:latin typeface="Times New Roman" panose="02020603050405020304" pitchFamily="18" charset="0"/>
              </a:rPr>
              <a:t>MySQL’de</a:t>
            </a:r>
            <a:r>
              <a:rPr lang="tr-TR" sz="1800" dirty="0">
                <a:effectLst/>
                <a:latin typeface="Times New Roman" panose="02020603050405020304" pitchFamily="18" charset="0"/>
              </a:rPr>
              <a:t> daha belirgin haldedir. </a:t>
            </a:r>
            <a:endParaRPr lang="tr-TR" dirty="0"/>
          </a:p>
          <a:p>
            <a:endParaRPr lang="tr-TR" dirty="0"/>
          </a:p>
          <a:p>
            <a:endParaRPr lang="tr-TR" dirty="0"/>
          </a:p>
          <a:p>
            <a:endParaRPr lang="tr-TR" dirty="0"/>
          </a:p>
          <a:p>
            <a:endParaRPr lang="tr-TR" dirty="0"/>
          </a:p>
          <a:p>
            <a:r>
              <a:rPr lang="tr-TR" sz="1800" dirty="0">
                <a:latin typeface="Times New Roman" panose="02020603050405020304" pitchFamily="18" charset="0"/>
              </a:rPr>
              <a:t>Ş</a:t>
            </a:r>
            <a:r>
              <a:rPr lang="tr-TR" sz="1800" dirty="0">
                <a:effectLst/>
                <a:latin typeface="Times New Roman" panose="02020603050405020304" pitchFamily="18" charset="0"/>
              </a:rPr>
              <a:t>ekil 6.12’de üçüncü sorgu ile ortalama süre </a:t>
            </a:r>
            <a:r>
              <a:rPr lang="tr-TR" sz="1800" dirty="0">
                <a:latin typeface="Times New Roman" panose="02020603050405020304" pitchFamily="18" charset="0"/>
              </a:rPr>
              <a:t>ö</a:t>
            </a:r>
            <a:r>
              <a:rPr lang="tr-TR" sz="1800" dirty="0">
                <a:effectLst/>
                <a:latin typeface="Times New Roman" panose="02020603050405020304" pitchFamily="18" charset="0"/>
              </a:rPr>
              <a:t>lç</a:t>
            </a:r>
            <a:r>
              <a:rPr lang="tr-TR" sz="1800" dirty="0">
                <a:latin typeface="Times New Roman" panose="02020603050405020304" pitchFamily="18" charset="0"/>
              </a:rPr>
              <a:t>ü</a:t>
            </a:r>
            <a:r>
              <a:rPr lang="tr-TR" sz="1800" dirty="0">
                <a:effectLst/>
                <a:latin typeface="Times New Roman" panose="02020603050405020304" pitchFamily="18" charset="0"/>
              </a:rPr>
              <a:t>mleri gösterilmiştir. Yapılan analizde;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veri tabanı sisteminin </a:t>
            </a:r>
            <a:r>
              <a:rPr lang="tr-TR" sz="1800" dirty="0" err="1">
                <a:effectLst/>
                <a:latin typeface="Times New Roman" panose="02020603050405020304" pitchFamily="18" charset="0"/>
              </a:rPr>
              <a:t>MongoDB’ye</a:t>
            </a:r>
            <a:r>
              <a:rPr lang="tr-TR" sz="1800" dirty="0">
                <a:effectLst/>
                <a:latin typeface="Times New Roman" panose="02020603050405020304" pitchFamily="18" charset="0"/>
              </a:rPr>
              <a:t> göre ortalama sorgu süreleri sonuçları, veri kayıt sayısı farkı arttıkça oldukça belirgin bir performans kötülüğü gösterdiği gözlemlenmiştir. Bu karşılaştırma, eşdeğer veri kayıt setlerinde yapılmasına rağmen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veri tabanının sorguları işleme ve sonuçlandırma süresi ortalamasının oldukça yüksek olduğu görülmektedir. </a:t>
            </a:r>
            <a:r>
              <a:rPr lang="tr-TR" sz="1800" dirty="0" err="1">
                <a:effectLst/>
                <a:latin typeface="Times New Roman" panose="02020603050405020304" pitchFamily="18" charset="0"/>
              </a:rPr>
              <a:t>MongoDB</a:t>
            </a:r>
            <a:r>
              <a:rPr lang="tr-TR" sz="1800" dirty="0">
                <a:effectLst/>
                <a:latin typeface="Times New Roman" panose="02020603050405020304" pitchFamily="18" charset="0"/>
              </a:rPr>
              <a:t> daha belirgin ve istikrarlı bir performans göstermektedir. </a:t>
            </a:r>
            <a:endParaRPr lang="tr-TR" dirty="0"/>
          </a:p>
          <a:p>
            <a:endParaRPr lang="tr-TR" dirty="0"/>
          </a:p>
        </p:txBody>
      </p:sp>
      <p:pic>
        <p:nvPicPr>
          <p:cNvPr id="6" name="Resim 5">
            <a:extLst>
              <a:ext uri="{FF2B5EF4-FFF2-40B4-BE49-F238E27FC236}">
                <a16:creationId xmlns:a16="http://schemas.microsoft.com/office/drawing/2014/main" id="{8B709CED-9980-FD4C-677F-A659F086A0D8}"/>
              </a:ext>
            </a:extLst>
          </p:cNvPr>
          <p:cNvPicPr>
            <a:picLocks noChangeAspect="1"/>
          </p:cNvPicPr>
          <p:nvPr/>
        </p:nvPicPr>
        <p:blipFill>
          <a:blip r:embed="rId2"/>
          <a:stretch>
            <a:fillRect/>
          </a:stretch>
        </p:blipFill>
        <p:spPr>
          <a:xfrm>
            <a:off x="7218218" y="0"/>
            <a:ext cx="4572000" cy="3618345"/>
          </a:xfrm>
          <a:prstGeom prst="rect">
            <a:avLst/>
          </a:prstGeom>
        </p:spPr>
      </p:pic>
      <p:pic>
        <p:nvPicPr>
          <p:cNvPr id="8" name="Resim 7">
            <a:extLst>
              <a:ext uri="{FF2B5EF4-FFF2-40B4-BE49-F238E27FC236}">
                <a16:creationId xmlns:a16="http://schemas.microsoft.com/office/drawing/2014/main" id="{791A14A3-B2E0-28AA-8EDA-C8870B7F6C78}"/>
              </a:ext>
            </a:extLst>
          </p:cNvPr>
          <p:cNvPicPr>
            <a:picLocks noChangeAspect="1"/>
          </p:cNvPicPr>
          <p:nvPr/>
        </p:nvPicPr>
        <p:blipFill>
          <a:blip r:embed="rId3"/>
          <a:stretch>
            <a:fillRect/>
          </a:stretch>
        </p:blipFill>
        <p:spPr>
          <a:xfrm>
            <a:off x="7218218" y="3517899"/>
            <a:ext cx="4572000" cy="3340101"/>
          </a:xfrm>
          <a:prstGeom prst="rect">
            <a:avLst/>
          </a:prstGeom>
        </p:spPr>
      </p:pic>
    </p:spTree>
    <p:extLst>
      <p:ext uri="{BB962C8B-B14F-4D97-AF65-F5344CB8AC3E}">
        <p14:creationId xmlns:p14="http://schemas.microsoft.com/office/powerpoint/2010/main" val="3726303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6A3A7E51-81C3-3BA9-DCE7-7BE9E44B53A1}"/>
              </a:ext>
            </a:extLst>
          </p:cNvPr>
          <p:cNvSpPr>
            <a:spLocks noGrp="1"/>
          </p:cNvSpPr>
          <p:nvPr>
            <p:ph type="body" sz="half" idx="2"/>
          </p:nvPr>
        </p:nvSpPr>
        <p:spPr>
          <a:xfrm>
            <a:off x="166255" y="304799"/>
            <a:ext cx="6165271" cy="6262255"/>
          </a:xfrm>
        </p:spPr>
        <p:txBody>
          <a:bodyPr/>
          <a:lstStyle/>
          <a:p>
            <a:endParaRPr lang="tr-TR" sz="1800" dirty="0">
              <a:effectLst/>
              <a:latin typeface="Times New Roman" panose="02020603050405020304" pitchFamily="18" charset="0"/>
            </a:endParaRPr>
          </a:p>
          <a:p>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 </a:t>
            </a:r>
            <a:r>
              <a:rPr lang="tr-TR" sz="1800" dirty="0" err="1">
                <a:effectLst/>
                <a:latin typeface="Times New Roman" panose="02020603050405020304" pitchFamily="18" charset="0"/>
              </a:rPr>
              <a:t>MongoDB</a:t>
            </a:r>
            <a:r>
              <a:rPr lang="tr-TR" sz="1800" dirty="0">
                <a:effectLst/>
                <a:latin typeface="Times New Roman" panose="02020603050405020304" pitchFamily="18" charset="0"/>
              </a:rPr>
              <a:t> veri tabanlarına üçüncü sorgu olarak tanımlanan detaylı ve karmaşık sorgu kodu içeren karşılaştırma testi analizi Şekil 6.13’de gösterilmiştir. Bu test 500 ile 2500 veri kayıt setleri üzerinde yapılmıştır. </a:t>
            </a:r>
            <a:r>
              <a:rPr lang="tr-TR" sz="1800" dirty="0" err="1">
                <a:effectLst/>
                <a:latin typeface="Times New Roman" panose="02020603050405020304" pitchFamily="18" charset="0"/>
              </a:rPr>
              <a:t>MySQL</a:t>
            </a:r>
            <a:r>
              <a:rPr lang="tr-TR" sz="1800" dirty="0">
                <a:effectLst/>
                <a:latin typeface="Times New Roman" panose="02020603050405020304" pitchFamily="18" charset="0"/>
              </a:rPr>
              <a:t> veri tabanı sistemi, iki eksen boyunca logaritma kullanılarak çizilen grafikte logaritmik bir eğilim olduğu görüntüsü sergilemektedir. </a:t>
            </a:r>
            <a:r>
              <a:rPr lang="tr-TR" sz="1800" dirty="0" err="1">
                <a:effectLst/>
                <a:latin typeface="Times New Roman" panose="02020603050405020304" pitchFamily="18" charset="0"/>
              </a:rPr>
              <a:t>MongoDB’nin</a:t>
            </a:r>
            <a:r>
              <a:rPr lang="tr-TR" sz="1800" dirty="0">
                <a:effectLst/>
                <a:latin typeface="Times New Roman" panose="02020603050405020304" pitchFamily="18" charset="0"/>
              </a:rPr>
              <a:t> ise eğilimi nerede ve nasıl gösterdiği net olarak görülmemektedir. </a:t>
            </a:r>
            <a:endParaRPr lang="tr-TR" dirty="0"/>
          </a:p>
          <a:p>
            <a:endParaRPr lang="tr-TR" dirty="0"/>
          </a:p>
          <a:p>
            <a:endParaRPr lang="tr-TR" dirty="0"/>
          </a:p>
          <a:p>
            <a:endParaRPr lang="tr-TR" dirty="0"/>
          </a:p>
          <a:p>
            <a:endParaRPr lang="tr-TR" dirty="0"/>
          </a:p>
          <a:p>
            <a:endParaRPr lang="tr-TR" dirty="0"/>
          </a:p>
          <a:p>
            <a:endParaRPr lang="tr-TR" dirty="0"/>
          </a:p>
          <a:p>
            <a:r>
              <a:rPr lang="tr-TR" sz="1800" dirty="0">
                <a:effectLst/>
                <a:latin typeface="Times New Roman" panose="02020603050405020304" pitchFamily="18" charset="0"/>
              </a:rPr>
              <a:t>Zamanlama ölçeği büyütülerek veri tabanları sistemleri arasındaki performans farkının Şekil 6.14’de daha anlaşılabilir hale geldiği görülmektedir. </a:t>
            </a:r>
            <a:r>
              <a:rPr lang="tr-TR" sz="1800" dirty="0">
                <a:latin typeface="Times New Roman" panose="02020603050405020304" pitchFamily="18" charset="0"/>
              </a:rPr>
              <a:t>Ö</a:t>
            </a:r>
            <a:r>
              <a:rPr lang="tr-TR" sz="1800" dirty="0">
                <a:effectLst/>
                <a:latin typeface="Times New Roman" panose="02020603050405020304" pitchFamily="18" charset="0"/>
              </a:rPr>
              <a:t>lçek </a:t>
            </a:r>
            <a:r>
              <a:rPr lang="tr-TR" sz="1800" dirty="0">
                <a:latin typeface="Times New Roman" panose="02020603050405020304" pitchFamily="18" charset="0"/>
              </a:rPr>
              <a:t>bü</a:t>
            </a:r>
            <a:r>
              <a:rPr lang="tr-TR" sz="1800" dirty="0">
                <a:effectLst/>
                <a:latin typeface="Times New Roman" panose="02020603050405020304" pitchFamily="18" charset="0"/>
              </a:rPr>
              <a:t>yüdüğünde </a:t>
            </a:r>
            <a:r>
              <a:rPr lang="tr-TR" sz="1800" dirty="0" err="1">
                <a:effectLst/>
                <a:latin typeface="Times New Roman" panose="02020603050405020304" pitchFamily="18" charset="0"/>
              </a:rPr>
              <a:t>MySQL’in</a:t>
            </a:r>
            <a:r>
              <a:rPr lang="tr-TR" sz="1800" dirty="0">
                <a:effectLst/>
                <a:latin typeface="Times New Roman" panose="02020603050405020304" pitchFamily="18" charset="0"/>
              </a:rPr>
              <a:t> performansındaki dezavantaj açıkça görülmektedir. </a:t>
            </a:r>
            <a:r>
              <a:rPr lang="tr-TR" sz="1800" dirty="0" err="1">
                <a:effectLst/>
                <a:latin typeface="Times New Roman" panose="02020603050405020304" pitchFamily="18" charset="0"/>
              </a:rPr>
              <a:t>MongoDB</a:t>
            </a:r>
            <a:r>
              <a:rPr lang="tr-TR" sz="1800" dirty="0">
                <a:effectLst/>
                <a:latin typeface="Times New Roman" panose="02020603050405020304" pitchFamily="18" charset="0"/>
              </a:rPr>
              <a:t> tüm veri kayıt setlerinde oldukça iyi bir performans gösterdiği ortaya konulmuştur. </a:t>
            </a:r>
            <a:endParaRPr lang="tr-TR" dirty="0"/>
          </a:p>
          <a:p>
            <a:endParaRPr lang="tr-TR" dirty="0"/>
          </a:p>
        </p:txBody>
      </p:sp>
      <p:pic>
        <p:nvPicPr>
          <p:cNvPr id="10" name="Resim 9">
            <a:extLst>
              <a:ext uri="{FF2B5EF4-FFF2-40B4-BE49-F238E27FC236}">
                <a16:creationId xmlns:a16="http://schemas.microsoft.com/office/drawing/2014/main" id="{44E815B7-B616-D160-6B04-52228E7CB6C0}"/>
              </a:ext>
            </a:extLst>
          </p:cNvPr>
          <p:cNvPicPr>
            <a:picLocks noChangeAspect="1"/>
          </p:cNvPicPr>
          <p:nvPr/>
        </p:nvPicPr>
        <p:blipFill>
          <a:blip r:embed="rId2"/>
          <a:stretch>
            <a:fillRect/>
          </a:stretch>
        </p:blipFill>
        <p:spPr>
          <a:xfrm>
            <a:off x="6673271" y="0"/>
            <a:ext cx="5131266" cy="3564000"/>
          </a:xfrm>
          <a:prstGeom prst="rect">
            <a:avLst/>
          </a:prstGeom>
        </p:spPr>
      </p:pic>
      <p:pic>
        <p:nvPicPr>
          <p:cNvPr id="12" name="Resim 11">
            <a:extLst>
              <a:ext uri="{FF2B5EF4-FFF2-40B4-BE49-F238E27FC236}">
                <a16:creationId xmlns:a16="http://schemas.microsoft.com/office/drawing/2014/main" id="{CE789B47-1D8F-D606-C9AE-D79CB55EFF8C}"/>
              </a:ext>
            </a:extLst>
          </p:cNvPr>
          <p:cNvPicPr>
            <a:picLocks noChangeAspect="1"/>
          </p:cNvPicPr>
          <p:nvPr/>
        </p:nvPicPr>
        <p:blipFill>
          <a:blip r:embed="rId3"/>
          <a:stretch>
            <a:fillRect/>
          </a:stretch>
        </p:blipFill>
        <p:spPr>
          <a:xfrm>
            <a:off x="6673271" y="3546000"/>
            <a:ext cx="5131266" cy="3312000"/>
          </a:xfrm>
          <a:prstGeom prst="rect">
            <a:avLst/>
          </a:prstGeom>
        </p:spPr>
      </p:pic>
    </p:spTree>
    <p:extLst>
      <p:ext uri="{BB962C8B-B14F-4D97-AF65-F5344CB8AC3E}">
        <p14:creationId xmlns:p14="http://schemas.microsoft.com/office/powerpoint/2010/main" val="4009026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C9ADE822-4C0A-1EAA-013E-D26D1125B2EC}"/>
              </a:ext>
            </a:extLst>
          </p:cNvPr>
          <p:cNvSpPr>
            <a:spLocks noGrp="1"/>
          </p:cNvSpPr>
          <p:nvPr>
            <p:ph type="body" sz="half" idx="2"/>
          </p:nvPr>
        </p:nvSpPr>
        <p:spPr>
          <a:xfrm>
            <a:off x="152399" y="180108"/>
            <a:ext cx="7245927" cy="4959927"/>
          </a:xfrm>
        </p:spPr>
        <p:txBody>
          <a:bodyPr>
            <a:normAutofit/>
          </a:bodyPr>
          <a:lstStyle/>
          <a:p>
            <a:endParaRPr lang="tr-TR" sz="2000" dirty="0">
              <a:effectLst/>
              <a:latin typeface="Times New Roman" panose="02020603050405020304" pitchFamily="18" charset="0"/>
            </a:endParaRPr>
          </a:p>
          <a:p>
            <a:r>
              <a:rPr lang="tr-TR" sz="2000" dirty="0">
                <a:effectLst/>
                <a:latin typeface="Times New Roman" panose="02020603050405020304" pitchFamily="18" charset="0"/>
              </a:rPr>
              <a:t>Son olarak </a:t>
            </a:r>
            <a:r>
              <a:rPr lang="tr-TR" sz="2000" dirty="0" err="1">
                <a:effectLst/>
                <a:latin typeface="Times New Roman" panose="02020603050405020304" pitchFamily="18" charset="0"/>
              </a:rPr>
              <a:t>MySQL</a:t>
            </a:r>
            <a:r>
              <a:rPr lang="tr-TR" sz="2000" dirty="0">
                <a:effectLst/>
                <a:latin typeface="Times New Roman" panose="02020603050405020304" pitchFamily="18" charset="0"/>
              </a:rPr>
              <a:t> ve </a:t>
            </a:r>
            <a:r>
              <a:rPr lang="tr-TR" sz="2000" dirty="0" err="1">
                <a:effectLst/>
                <a:latin typeface="Times New Roman" panose="02020603050405020304" pitchFamily="18" charset="0"/>
              </a:rPr>
              <a:t>MongoDB</a:t>
            </a:r>
            <a:r>
              <a:rPr lang="tr-TR" sz="2000" dirty="0">
                <a:effectLst/>
                <a:latin typeface="Times New Roman" panose="02020603050405020304" pitchFamily="18" charset="0"/>
              </a:rPr>
              <a:t> veri tabanlarına veri ekleme “INSERT” ve silme “DELETE” işlemleri uygulanmıştır. Veri tabanı komutlarının </a:t>
            </a:r>
            <a:r>
              <a:rPr lang="tr-TR" sz="2000" dirty="0">
                <a:latin typeface="Times New Roman" panose="02020603050405020304" pitchFamily="18" charset="0"/>
              </a:rPr>
              <a:t>ç</a:t>
            </a:r>
            <a:r>
              <a:rPr lang="tr-TR" sz="2000" dirty="0">
                <a:effectLst/>
                <a:latin typeface="Times New Roman" panose="02020603050405020304" pitchFamily="18" charset="0"/>
              </a:rPr>
              <a:t>oğu veri okuma ve yazma sorguları olmasına rağmen silme sorguları da </a:t>
            </a:r>
            <a:r>
              <a:rPr lang="tr-TR" sz="2000" dirty="0">
                <a:latin typeface="Times New Roman" panose="02020603050405020304" pitchFamily="18" charset="0"/>
              </a:rPr>
              <a:t>ö</a:t>
            </a:r>
            <a:r>
              <a:rPr lang="tr-TR" sz="2000" dirty="0">
                <a:effectLst/>
                <a:latin typeface="Times New Roman" panose="02020603050405020304" pitchFamily="18" charset="0"/>
              </a:rPr>
              <a:t>nemli bir faktör olarak görülmektedir. </a:t>
            </a:r>
            <a:r>
              <a:rPr lang="tr-TR" sz="2000" dirty="0">
                <a:latin typeface="Times New Roman" panose="02020603050405020304" pitchFamily="18" charset="0"/>
              </a:rPr>
              <a:t>Ş</a:t>
            </a:r>
            <a:r>
              <a:rPr lang="tr-TR" sz="2000" dirty="0">
                <a:effectLst/>
                <a:latin typeface="Times New Roman" panose="02020603050405020304" pitchFamily="18" charset="0"/>
              </a:rPr>
              <a:t>ekil 6.15’de her iki veri tabanı sisteminin INSERT ve DELETE işlemlerine ait performans grafiği gösterilmektedir. </a:t>
            </a:r>
            <a:endParaRPr lang="tr-TR" sz="2000" dirty="0"/>
          </a:p>
          <a:p>
            <a:r>
              <a:rPr lang="tr-TR" sz="2000" dirty="0">
                <a:effectLst/>
                <a:latin typeface="Times New Roman" panose="02020603050405020304" pitchFamily="18" charset="0"/>
              </a:rPr>
              <a:t>Yapılan analizde; her iki veri tabanının komut sayılarına göre işlem süreleri doğrusal bir eğilim göstermektedir. </a:t>
            </a:r>
            <a:r>
              <a:rPr lang="tr-TR" sz="2000" dirty="0" err="1">
                <a:effectLst/>
                <a:latin typeface="Times New Roman" panose="02020603050405020304" pitchFamily="18" charset="0"/>
              </a:rPr>
              <a:t>MongoDB’nin</a:t>
            </a:r>
            <a:r>
              <a:rPr lang="tr-TR" sz="2000" dirty="0">
                <a:effectLst/>
                <a:latin typeface="Times New Roman" panose="02020603050405020304" pitchFamily="18" charset="0"/>
              </a:rPr>
              <a:t> veri ekleme işlemi </a:t>
            </a:r>
            <a:r>
              <a:rPr lang="tr-TR" sz="2000" dirty="0" err="1">
                <a:effectLst/>
                <a:latin typeface="Times New Roman" panose="02020603050405020304" pitchFamily="18" charset="0"/>
              </a:rPr>
              <a:t>MySQL’e</a:t>
            </a:r>
            <a:r>
              <a:rPr lang="tr-TR" sz="2000" dirty="0">
                <a:effectLst/>
                <a:latin typeface="Times New Roman" panose="02020603050405020304" pitchFamily="18" charset="0"/>
              </a:rPr>
              <a:t> göre </a:t>
            </a:r>
            <a:r>
              <a:rPr lang="tr-TR" sz="2000" dirty="0">
                <a:latin typeface="Times New Roman" panose="02020603050405020304" pitchFamily="18" charset="0"/>
              </a:rPr>
              <a:t>ç</a:t>
            </a:r>
            <a:r>
              <a:rPr lang="tr-TR" sz="2000" dirty="0">
                <a:effectLst/>
                <a:latin typeface="Times New Roman" panose="02020603050405020304" pitchFamily="18" charset="0"/>
              </a:rPr>
              <a:t>ok daha iyi bir performansa sahiptir. </a:t>
            </a:r>
            <a:endParaRPr lang="tr-TR" sz="2000" dirty="0"/>
          </a:p>
          <a:p>
            <a:r>
              <a:rPr lang="tr-TR" sz="2000" dirty="0">
                <a:effectLst/>
                <a:latin typeface="Times New Roman" panose="02020603050405020304" pitchFamily="18" charset="0"/>
              </a:rPr>
              <a:t>Veri silme işleminde ise </a:t>
            </a:r>
            <a:r>
              <a:rPr lang="tr-TR" sz="2000" dirty="0" err="1">
                <a:effectLst/>
                <a:latin typeface="Times New Roman" panose="02020603050405020304" pitchFamily="18" charset="0"/>
              </a:rPr>
              <a:t>MongoDB’nin</a:t>
            </a:r>
            <a:r>
              <a:rPr lang="tr-TR" sz="2000" dirty="0">
                <a:effectLst/>
                <a:latin typeface="Times New Roman" panose="02020603050405020304" pitchFamily="18" charset="0"/>
              </a:rPr>
              <a:t> </a:t>
            </a:r>
            <a:r>
              <a:rPr lang="tr-TR" sz="2000" dirty="0" err="1">
                <a:effectLst/>
                <a:latin typeface="Times New Roman" panose="02020603050405020304" pitchFamily="18" charset="0"/>
              </a:rPr>
              <a:t>MySQL</a:t>
            </a:r>
            <a:r>
              <a:rPr lang="tr-TR" sz="2000" dirty="0">
                <a:effectLst/>
                <a:latin typeface="Times New Roman" panose="02020603050405020304" pitchFamily="18" charset="0"/>
              </a:rPr>
              <a:t> ile benzer bir performansa sahip olduğu fakat veri silme komut sayılarının artışı ile </a:t>
            </a:r>
            <a:r>
              <a:rPr lang="tr-TR" sz="2000" dirty="0" err="1">
                <a:effectLst/>
                <a:latin typeface="Times New Roman" panose="02020603050405020304" pitchFamily="18" charset="0"/>
              </a:rPr>
              <a:t>MySQL</a:t>
            </a:r>
            <a:r>
              <a:rPr lang="tr-TR" sz="2000" dirty="0">
                <a:effectLst/>
                <a:latin typeface="Times New Roman" panose="02020603050405020304" pitchFamily="18" charset="0"/>
              </a:rPr>
              <a:t> veri tabanı sisteminin silme işleminde iyi bir performans sergilediği gözlemlenmişti </a:t>
            </a:r>
            <a:endParaRPr lang="tr-TR" sz="2000" dirty="0"/>
          </a:p>
          <a:p>
            <a:endParaRPr lang="tr-TR" dirty="0"/>
          </a:p>
        </p:txBody>
      </p:sp>
      <p:pic>
        <p:nvPicPr>
          <p:cNvPr id="6" name="Resim 5">
            <a:extLst>
              <a:ext uri="{FF2B5EF4-FFF2-40B4-BE49-F238E27FC236}">
                <a16:creationId xmlns:a16="http://schemas.microsoft.com/office/drawing/2014/main" id="{6EB47968-3558-6DB5-FC87-F81E51AF1409}"/>
              </a:ext>
            </a:extLst>
          </p:cNvPr>
          <p:cNvPicPr>
            <a:picLocks noChangeAspect="1"/>
          </p:cNvPicPr>
          <p:nvPr/>
        </p:nvPicPr>
        <p:blipFill>
          <a:blip r:embed="rId2"/>
          <a:stretch>
            <a:fillRect/>
          </a:stretch>
        </p:blipFill>
        <p:spPr>
          <a:xfrm>
            <a:off x="7493000" y="3149600"/>
            <a:ext cx="4699000" cy="3708400"/>
          </a:xfrm>
          <a:prstGeom prst="rect">
            <a:avLst/>
          </a:prstGeom>
        </p:spPr>
      </p:pic>
    </p:spTree>
    <p:extLst>
      <p:ext uri="{BB962C8B-B14F-4D97-AF65-F5344CB8AC3E}">
        <p14:creationId xmlns:p14="http://schemas.microsoft.com/office/powerpoint/2010/main" val="1863149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C61882-26BD-8FD0-EDD2-367837A193DB}"/>
              </a:ext>
            </a:extLst>
          </p:cNvPr>
          <p:cNvSpPr>
            <a:spLocks noGrp="1"/>
          </p:cNvSpPr>
          <p:nvPr>
            <p:ph type="title"/>
          </p:nvPr>
        </p:nvSpPr>
        <p:spPr>
          <a:xfrm>
            <a:off x="207602" y="152400"/>
            <a:ext cx="8631598" cy="1537855"/>
          </a:xfrm>
        </p:spPr>
        <p:txBody>
          <a:bodyPr/>
          <a:lstStyle/>
          <a:p>
            <a:r>
              <a:rPr lang="tr-TR" dirty="0">
                <a:effectLst/>
                <a:latin typeface="American Typewriter" panose="02090604020004020304" pitchFamily="18" charset="0"/>
              </a:rPr>
              <a:t>SONUÇ VE DEĞERLENDİRME </a:t>
            </a:r>
            <a:br>
              <a:rPr lang="tr-TR" dirty="0">
                <a:latin typeface="American Typewriter" panose="02090604020004020304" pitchFamily="18" charset="0"/>
              </a:rPr>
            </a:br>
            <a:endParaRPr lang="tr-TR" dirty="0"/>
          </a:p>
        </p:txBody>
      </p:sp>
      <p:sp>
        <p:nvSpPr>
          <p:cNvPr id="4" name="Metin Yer Tutucusu 3">
            <a:extLst>
              <a:ext uri="{FF2B5EF4-FFF2-40B4-BE49-F238E27FC236}">
                <a16:creationId xmlns:a16="http://schemas.microsoft.com/office/drawing/2014/main" id="{978DACCB-F4C2-2610-8FA9-321633FD503E}"/>
              </a:ext>
            </a:extLst>
          </p:cNvPr>
          <p:cNvSpPr>
            <a:spLocks noGrp="1"/>
          </p:cNvSpPr>
          <p:nvPr>
            <p:ph type="body" sz="half" idx="2"/>
          </p:nvPr>
        </p:nvSpPr>
        <p:spPr>
          <a:xfrm>
            <a:off x="839788" y="2057400"/>
            <a:ext cx="10340830" cy="4357255"/>
          </a:xfrm>
        </p:spPr>
        <p:txBody>
          <a:bodyPr>
            <a:normAutofit/>
          </a:bodyPr>
          <a:lstStyle/>
          <a:p>
            <a:r>
              <a:rPr lang="tr-TR" sz="1800" b="1" dirty="0">
                <a:effectLst/>
                <a:latin typeface="Times New Roman" panose="02020603050405020304" pitchFamily="18" charset="0"/>
              </a:rPr>
              <a:t>Klasik ilişkisel veri tabanlarını altküme olarak gören, aynı zamanda SQL ve Daha Fazlası (Not </a:t>
            </a:r>
            <a:r>
              <a:rPr lang="tr-TR" sz="1800" b="1" dirty="0" err="1">
                <a:effectLst/>
                <a:latin typeface="Times New Roman" panose="02020603050405020304" pitchFamily="18" charset="0"/>
              </a:rPr>
              <a:t>Only</a:t>
            </a:r>
            <a:r>
              <a:rPr lang="tr-TR" sz="1800" b="1" dirty="0">
                <a:effectLst/>
                <a:latin typeface="Times New Roman" panose="02020603050405020304" pitchFamily="18" charset="0"/>
              </a:rPr>
              <a:t> SQL) olarak da adlandırılan dağıtık mimari ile oluşturulmuş veri tabanları ile ilişkisel veri tabanları karşılaştırılmış ve yönetim bilişim sistemleri açısından incelenmiştir. </a:t>
            </a:r>
            <a:endParaRPr lang="tr-TR" b="1" dirty="0"/>
          </a:p>
          <a:p>
            <a:r>
              <a:rPr lang="tr-TR" sz="2000" b="1" i="0" dirty="0">
                <a:solidFill>
                  <a:srgbClr val="ECECEC"/>
                </a:solidFill>
                <a:effectLst/>
                <a:latin typeface="Söhne"/>
              </a:rPr>
              <a:t>Bu çalışmada, ilişkisel veri tabanları ile </a:t>
            </a:r>
            <a:r>
              <a:rPr lang="tr-TR" sz="2000" b="1" i="0" dirty="0" err="1">
                <a:solidFill>
                  <a:srgbClr val="ECECEC"/>
                </a:solidFill>
                <a:effectLst/>
                <a:latin typeface="Söhne"/>
              </a:rPr>
              <a:t>NoSQL</a:t>
            </a:r>
            <a:r>
              <a:rPr lang="tr-TR" sz="2000" b="1" i="0" dirty="0">
                <a:solidFill>
                  <a:srgbClr val="ECECEC"/>
                </a:solidFill>
                <a:effectLst/>
                <a:latin typeface="Söhne"/>
              </a:rPr>
              <a:t> veri tabanları karşılaştırılarak yönetim bilişim sistemleri açısından incelenmiştir. Veri tabanlarının modellemesi, performans ölçümleri, süreçlerin uygun hale getirilmesi ve veri tabanı seçimi konularında kullanıcılara rehberlik edilmiştir. </a:t>
            </a:r>
            <a:r>
              <a:rPr lang="tr-TR" sz="2000" b="1" i="0" dirty="0" err="1">
                <a:solidFill>
                  <a:srgbClr val="ECECEC"/>
                </a:solidFill>
                <a:effectLst/>
                <a:latin typeface="Söhne"/>
              </a:rPr>
              <a:t>NoSQL'un</a:t>
            </a:r>
            <a:r>
              <a:rPr lang="tr-TR" sz="2000" b="1" i="0" dirty="0">
                <a:solidFill>
                  <a:srgbClr val="ECECEC"/>
                </a:solidFill>
                <a:effectLst/>
                <a:latin typeface="Söhne"/>
              </a:rPr>
              <a:t> teknolojik ilerleme ile önemi artmış ve performans açısından avantajları ortaya çıkmıştır. Literatür taramasında yapılan çalışmalar, </a:t>
            </a:r>
            <a:r>
              <a:rPr lang="tr-TR" sz="2000" b="1" i="0" dirty="0" err="1">
                <a:solidFill>
                  <a:srgbClr val="ECECEC"/>
                </a:solidFill>
                <a:effectLst/>
                <a:latin typeface="Söhne"/>
              </a:rPr>
              <a:t>NoSQL</a:t>
            </a:r>
            <a:r>
              <a:rPr lang="tr-TR" sz="2000" b="1" i="0" dirty="0">
                <a:solidFill>
                  <a:srgbClr val="ECECEC"/>
                </a:solidFill>
                <a:effectLst/>
                <a:latin typeface="Söhne"/>
              </a:rPr>
              <a:t> veri tabanlarının performansını vurgulamıştır. Yapılan analizlerde, </a:t>
            </a:r>
            <a:r>
              <a:rPr lang="tr-TR" sz="2000" b="1" i="0" dirty="0" err="1">
                <a:solidFill>
                  <a:srgbClr val="ECECEC"/>
                </a:solidFill>
                <a:effectLst/>
                <a:latin typeface="Söhne"/>
              </a:rPr>
              <a:t>MongoDB'un</a:t>
            </a:r>
            <a:r>
              <a:rPr lang="tr-TR" sz="2000" b="1" i="0" dirty="0">
                <a:solidFill>
                  <a:srgbClr val="ECECEC"/>
                </a:solidFill>
                <a:effectLst/>
                <a:latin typeface="Söhne"/>
              </a:rPr>
              <a:t> karmaşık sorgularda </a:t>
            </a:r>
            <a:r>
              <a:rPr lang="tr-TR" sz="2000" b="1" i="0" dirty="0" err="1">
                <a:solidFill>
                  <a:srgbClr val="ECECEC"/>
                </a:solidFill>
                <a:effectLst/>
                <a:latin typeface="Söhne"/>
              </a:rPr>
              <a:t>MySQL'den</a:t>
            </a:r>
            <a:r>
              <a:rPr lang="tr-TR" sz="2000" b="1" i="0" dirty="0">
                <a:solidFill>
                  <a:srgbClr val="ECECEC"/>
                </a:solidFill>
                <a:effectLst/>
                <a:latin typeface="Söhne"/>
              </a:rPr>
              <a:t> daha iyi performans gösterdiği ve veri büyüklükleri ile ilgili avantajları olduğu belirlenmiştir. Sonuç olarak, </a:t>
            </a:r>
            <a:r>
              <a:rPr lang="tr-TR" sz="2000" b="1" i="0" dirty="0" err="1">
                <a:solidFill>
                  <a:srgbClr val="ECECEC"/>
                </a:solidFill>
                <a:effectLst/>
                <a:latin typeface="Söhne"/>
              </a:rPr>
              <a:t>NoSQL'un</a:t>
            </a:r>
            <a:r>
              <a:rPr lang="tr-TR" sz="2000" b="1" i="0" dirty="0">
                <a:solidFill>
                  <a:srgbClr val="ECECEC"/>
                </a:solidFill>
                <a:effectLst/>
                <a:latin typeface="Söhne"/>
              </a:rPr>
              <a:t> hız, geliştirme zamanı ve ölçeklenebilirlik gibi özellikleri ile ilişkisel veri tabanlarından daha etkin sonuçlar sağladığı sonucuna varılmıştır.</a:t>
            </a:r>
            <a:endParaRPr lang="tr-TR" sz="2000" b="1" dirty="0"/>
          </a:p>
          <a:p>
            <a:endParaRPr lang="tr-TR" dirty="0"/>
          </a:p>
        </p:txBody>
      </p:sp>
    </p:spTree>
    <p:extLst>
      <p:ext uri="{BB962C8B-B14F-4D97-AF65-F5344CB8AC3E}">
        <p14:creationId xmlns:p14="http://schemas.microsoft.com/office/powerpoint/2010/main" val="246838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9887CA-5365-536F-101B-E2E91BAC5EBF}"/>
              </a:ext>
            </a:extLst>
          </p:cNvPr>
          <p:cNvSpPr>
            <a:spLocks noGrp="1"/>
          </p:cNvSpPr>
          <p:nvPr>
            <p:ph type="title"/>
          </p:nvPr>
        </p:nvSpPr>
        <p:spPr>
          <a:xfrm>
            <a:off x="838200" y="365125"/>
            <a:ext cx="10515600" cy="1460500"/>
          </a:xfrm>
        </p:spPr>
        <p:txBody>
          <a:bodyPr>
            <a:normAutofit/>
          </a:bodyPr>
          <a:lstStyle/>
          <a:p>
            <a:r>
              <a:rPr lang="tr-TR" sz="5400" dirty="0">
                <a:latin typeface="American Typewriter" panose="02090604020004020304" pitchFamily="18" charset="0"/>
              </a:rPr>
              <a:t>GİRİŞ</a:t>
            </a:r>
          </a:p>
        </p:txBody>
      </p:sp>
      <p:sp>
        <p:nvSpPr>
          <p:cNvPr id="3" name="İçerik Yer Tutucusu 2">
            <a:extLst>
              <a:ext uri="{FF2B5EF4-FFF2-40B4-BE49-F238E27FC236}">
                <a16:creationId xmlns:a16="http://schemas.microsoft.com/office/drawing/2014/main" id="{C9F1AD9B-25AF-8A7A-0463-34242B4F7D55}"/>
              </a:ext>
            </a:extLst>
          </p:cNvPr>
          <p:cNvSpPr>
            <a:spLocks noGrp="1"/>
          </p:cNvSpPr>
          <p:nvPr>
            <p:ph idx="1"/>
          </p:nvPr>
        </p:nvSpPr>
        <p:spPr>
          <a:xfrm>
            <a:off x="408709" y="1444048"/>
            <a:ext cx="11651672" cy="5048827"/>
          </a:xfrm>
          <a:noFill/>
        </p:spPr>
        <p:txBody>
          <a:bodyPr>
            <a:normAutofit fontScale="85000" lnSpcReduction="20000"/>
          </a:bodyPr>
          <a:lstStyle/>
          <a:p>
            <a:pPr marL="0" indent="0">
              <a:buNone/>
            </a:pPr>
            <a:endParaRPr lang="tr-TR" dirty="0"/>
          </a:p>
          <a:p>
            <a:pPr marL="0" indent="0">
              <a:buNone/>
            </a:pPr>
            <a:r>
              <a:rPr lang="tr-TR" sz="1800" b="1" dirty="0">
                <a:effectLst/>
                <a:latin typeface="Times New Roman" panose="02020603050405020304" pitchFamily="18" charset="0"/>
              </a:rPr>
              <a:t> </a:t>
            </a:r>
            <a:r>
              <a:rPr lang="tr-TR" sz="2800" b="1" dirty="0">
                <a:effectLst/>
                <a:latin typeface="Times New Roman" panose="02020603050405020304" pitchFamily="18" charset="0"/>
                <a:cs typeface="Times New Roman" panose="02020603050405020304" pitchFamily="18" charset="0"/>
              </a:rPr>
              <a:t>. </a:t>
            </a:r>
            <a:r>
              <a:rPr lang="tr-TR" b="1" dirty="0">
                <a:effectLst/>
                <a:latin typeface="Times New Roman" panose="02020603050405020304" pitchFamily="18" charset="0"/>
                <a:cs typeface="Times New Roman" panose="02020603050405020304" pitchFamily="18" charset="0"/>
              </a:rPr>
              <a:t>Bilgisayar ve iletişim teknolojilerinde yaşanan hızlı gelişim her geçen gün daha fazla organizasyonu etkileyerek  farklı </a:t>
            </a:r>
            <a:r>
              <a:rPr lang="tr-TR" b="1" dirty="0">
                <a:latin typeface="Times New Roman" panose="02020603050405020304" pitchFamily="18" charset="0"/>
                <a:cs typeface="Times New Roman" panose="02020603050405020304" pitchFamily="18" charset="0"/>
              </a:rPr>
              <a:t>çö</a:t>
            </a:r>
            <a:r>
              <a:rPr lang="tr-TR" b="1" dirty="0">
                <a:effectLst/>
                <a:latin typeface="Times New Roman" panose="02020603050405020304" pitchFamily="18" charset="0"/>
                <a:cs typeface="Times New Roman" panose="02020603050405020304" pitchFamily="18" charset="0"/>
              </a:rPr>
              <a:t>zümler </a:t>
            </a:r>
            <a:r>
              <a:rPr lang="tr-TR" b="1" dirty="0">
                <a:latin typeface="Times New Roman" panose="02020603050405020304" pitchFamily="18" charset="0"/>
                <a:cs typeface="Times New Roman" panose="02020603050405020304" pitchFamily="18" charset="0"/>
              </a:rPr>
              <a:t>ü</a:t>
            </a:r>
            <a:r>
              <a:rPr lang="tr-TR" b="1" dirty="0">
                <a:effectLst/>
                <a:latin typeface="Times New Roman" panose="02020603050405020304" pitchFamily="18" charset="0"/>
                <a:cs typeface="Times New Roman" panose="02020603050405020304" pitchFamily="18" charset="0"/>
              </a:rPr>
              <a:t>retmeye zorlamaktadır </a:t>
            </a:r>
            <a:r>
              <a:rPr lang="tr-TR" sz="3300" b="1" dirty="0">
                <a:effectLst/>
                <a:latin typeface="Times New Roman" panose="02020603050405020304" pitchFamily="18" charset="0"/>
                <a:cs typeface="Times New Roman" panose="02020603050405020304" pitchFamily="18" charset="0"/>
              </a:rPr>
              <a:t>.</a:t>
            </a:r>
          </a:p>
          <a:p>
            <a:pPr marL="0" indent="0">
              <a:buNone/>
            </a:pPr>
            <a:r>
              <a:rPr lang="tr-TR" b="1" dirty="0">
                <a:effectLst/>
                <a:latin typeface="Times New Roman" panose="02020603050405020304" pitchFamily="18" charset="0"/>
              </a:rPr>
              <a:t> </a:t>
            </a:r>
            <a:r>
              <a:rPr lang="tr-TR" sz="2800" b="1" dirty="0">
                <a:effectLst/>
                <a:latin typeface="Times New Roman" panose="02020603050405020304" pitchFamily="18" charset="0"/>
                <a:cs typeface="Times New Roman" panose="02020603050405020304" pitchFamily="18" charset="0"/>
              </a:rPr>
              <a:t>. </a:t>
            </a:r>
            <a:r>
              <a:rPr lang="tr-TR" b="1" dirty="0">
                <a:effectLst/>
                <a:latin typeface="Times New Roman" panose="02020603050405020304" pitchFamily="18" charset="0"/>
              </a:rPr>
              <a:t>Belli başlı bir amaca ulaşmak için veri veya ham bilginin işlenerek ilgililere yarar sağlayacak biçime dönü</a:t>
            </a:r>
            <a:r>
              <a:rPr lang="tr-TR" b="1" dirty="0">
                <a:latin typeface="Times New Roman" panose="02020603050405020304" pitchFamily="18" charset="0"/>
              </a:rPr>
              <a:t>ş</a:t>
            </a:r>
            <a:r>
              <a:rPr lang="tr-TR" b="1" dirty="0">
                <a:effectLst/>
                <a:latin typeface="Times New Roman" panose="02020603050405020304" pitchFamily="18" charset="0"/>
              </a:rPr>
              <a:t>türülmüş hali olan bilgi, organizasyonlar tarafından sürekli daha kısa sürede erişilmek istenen en etkili faktör haline gelmiştir .</a:t>
            </a:r>
            <a:endParaRPr lang="tr-TR" b="1" dirty="0"/>
          </a:p>
          <a:p>
            <a:pPr marL="0" indent="0">
              <a:buNone/>
            </a:pPr>
            <a:r>
              <a:rPr lang="tr-TR" b="1" dirty="0">
                <a:effectLst/>
                <a:latin typeface="Times New Roman" panose="02020603050405020304" pitchFamily="18" charset="0"/>
              </a:rPr>
              <a:t> </a:t>
            </a:r>
            <a:r>
              <a:rPr lang="tr-TR" sz="2800" b="1" dirty="0">
                <a:effectLst/>
                <a:latin typeface="Times New Roman" panose="02020603050405020304" pitchFamily="18" charset="0"/>
                <a:cs typeface="Times New Roman" panose="02020603050405020304" pitchFamily="18" charset="0"/>
              </a:rPr>
              <a:t>. </a:t>
            </a:r>
            <a:r>
              <a:rPr lang="tr-TR" b="1" dirty="0">
                <a:effectLst/>
                <a:latin typeface="Times New Roman" panose="02020603050405020304" pitchFamily="18" charset="0"/>
              </a:rPr>
              <a:t>Günümüzde yaşanan bu değişim ve gelişim, verilerin modellenerek saklanmasını ve dolayısıyla veri tabanı kullanımını zorunlu kılmaktadır. </a:t>
            </a:r>
            <a:endParaRPr lang="tr-TR" b="1" dirty="0"/>
          </a:p>
          <a:p>
            <a:pPr marL="0" indent="0">
              <a:buNone/>
            </a:pPr>
            <a:r>
              <a:rPr lang="tr-TR" b="1" dirty="0">
                <a:effectLst/>
                <a:latin typeface="Times New Roman" panose="02020603050405020304" pitchFamily="18" charset="0"/>
              </a:rPr>
              <a:t> </a:t>
            </a:r>
            <a:r>
              <a:rPr lang="tr-TR" sz="2800" b="1" dirty="0">
                <a:effectLst/>
                <a:latin typeface="Times New Roman" panose="02020603050405020304" pitchFamily="18" charset="0"/>
                <a:cs typeface="Times New Roman" panose="02020603050405020304" pitchFamily="18" charset="0"/>
              </a:rPr>
              <a:t>. </a:t>
            </a:r>
            <a:r>
              <a:rPr lang="tr-TR" b="1" dirty="0">
                <a:effectLst/>
                <a:latin typeface="Times New Roman" panose="02020603050405020304" pitchFamily="18" charset="0"/>
              </a:rPr>
              <a:t>Bu kapsamda, okuma ve yazma gibi işlemlerin yoğun olarak kullanıldığı veri tabanlarında ilişkisel veri tabanlarının yanı sıra ilişkisel olmayan veri tabanı yönetim sistemleri de kullanılmaktadır. Performans ve esneklik özellikleri ile ilişkisel olmayan veri tabanı yönetim sistemleri (N</a:t>
            </a:r>
            <a:r>
              <a:rPr lang="tr-TR" sz="1600" b="1" dirty="0">
                <a:effectLst/>
                <a:latin typeface="Times New Roman" panose="02020603050405020304" pitchFamily="18" charset="0"/>
              </a:rPr>
              <a:t>O</a:t>
            </a:r>
            <a:r>
              <a:rPr lang="tr-TR" b="1" dirty="0">
                <a:effectLst/>
                <a:latin typeface="Times New Roman" panose="02020603050405020304" pitchFamily="18" charset="0"/>
              </a:rPr>
              <a:t>SQL) Amazon gibi dünyaca ünlü şirketler tarafından tercih edilebilir hale gelmiştir. </a:t>
            </a:r>
            <a:endParaRPr lang="tr-TR" b="1" dirty="0"/>
          </a:p>
          <a:p>
            <a:pPr marL="0" indent="0">
              <a:buNone/>
            </a:pPr>
            <a:r>
              <a:rPr lang="tr-TR" b="1" dirty="0">
                <a:effectLst/>
                <a:latin typeface="Times New Roman" panose="02020603050405020304" pitchFamily="18" charset="0"/>
              </a:rPr>
              <a:t> </a:t>
            </a:r>
            <a:r>
              <a:rPr lang="tr-TR" sz="2800" b="1" dirty="0">
                <a:effectLst/>
                <a:latin typeface="Times New Roman" panose="02020603050405020304" pitchFamily="18" charset="0"/>
                <a:cs typeface="Times New Roman" panose="02020603050405020304" pitchFamily="18" charset="0"/>
              </a:rPr>
              <a:t>. </a:t>
            </a:r>
            <a:r>
              <a:rPr lang="tr-TR" b="1" dirty="0">
                <a:effectLst/>
                <a:latin typeface="Times New Roman" panose="02020603050405020304" pitchFamily="18" charset="0"/>
              </a:rPr>
              <a:t>Bu çalışmada “bilişim sistemleri” ve “veri tabanı” kavramları incelenerek ilişkisel ve ilişkisel olmayan veri tabanı yönetim sistemleri mimari performansının detaylı karşılaştırılması yapılmıştır. </a:t>
            </a:r>
            <a:endParaRPr lang="tr-TR" b="1" dirty="0"/>
          </a:p>
          <a:p>
            <a:pPr marL="0" indent="0">
              <a:buNone/>
            </a:pPr>
            <a:endParaRPr lang="tr-TR" b="1" dirty="0"/>
          </a:p>
          <a:p>
            <a:pPr marL="0" indent="0">
              <a:buNone/>
            </a:pPr>
            <a:endParaRPr lang="tr-TR" dirty="0"/>
          </a:p>
        </p:txBody>
      </p:sp>
    </p:spTree>
    <p:extLst>
      <p:ext uri="{BB962C8B-B14F-4D97-AF65-F5344CB8AC3E}">
        <p14:creationId xmlns:p14="http://schemas.microsoft.com/office/powerpoint/2010/main" val="2511555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BC8498-5DAC-46D5-13D3-FB112C24CB38}"/>
              </a:ext>
            </a:extLst>
          </p:cNvPr>
          <p:cNvSpPr>
            <a:spLocks noGrp="1"/>
          </p:cNvSpPr>
          <p:nvPr>
            <p:ph type="title"/>
          </p:nvPr>
        </p:nvSpPr>
        <p:spPr>
          <a:xfrm>
            <a:off x="257897" y="254146"/>
            <a:ext cx="6835630" cy="1274618"/>
          </a:xfrm>
          <a:noFill/>
        </p:spPr>
        <p:txBody>
          <a:bodyPr>
            <a:normAutofit fontScale="90000"/>
          </a:bodyPr>
          <a:lstStyle/>
          <a:p>
            <a:r>
              <a:rPr lang="tr-TR" dirty="0">
                <a:latin typeface="American Typewriter" panose="02090604020004020304" pitchFamily="18" charset="0"/>
              </a:rPr>
              <a:t>BİLİŞİM SİSTEMLERİ VE YÖNETİMİ</a:t>
            </a:r>
            <a:br>
              <a:rPr lang="tr-TR" dirty="0">
                <a:latin typeface="American Typewriter" panose="02090604020004020304" pitchFamily="18" charset="0"/>
              </a:rPr>
            </a:br>
            <a:endParaRPr lang="tr-TR" dirty="0"/>
          </a:p>
        </p:txBody>
      </p:sp>
      <p:pic>
        <p:nvPicPr>
          <p:cNvPr id="7" name="Resim Yer Tutucusu 6">
            <a:extLst>
              <a:ext uri="{FF2B5EF4-FFF2-40B4-BE49-F238E27FC236}">
                <a16:creationId xmlns:a16="http://schemas.microsoft.com/office/drawing/2014/main" id="{202669D8-E9C1-0C55-62EC-82ADC7856172}"/>
              </a:ext>
            </a:extLst>
          </p:cNvPr>
          <p:cNvPicPr>
            <a:picLocks noGrp="1" noChangeAspect="1"/>
          </p:cNvPicPr>
          <p:nvPr>
            <p:ph type="pic" idx="1"/>
          </p:nvPr>
        </p:nvPicPr>
        <p:blipFill rotWithShape="1">
          <a:blip r:embed="rId2"/>
          <a:srcRect l="7728" r="-5456"/>
          <a:stretch/>
        </p:blipFill>
        <p:spPr>
          <a:xfrm>
            <a:off x="7786254" y="1528764"/>
            <a:ext cx="4405746" cy="3604216"/>
          </a:xfrm>
        </p:spPr>
      </p:pic>
      <p:sp>
        <p:nvSpPr>
          <p:cNvPr id="3" name="İçerik Yer Tutucusu 2">
            <a:extLst>
              <a:ext uri="{FF2B5EF4-FFF2-40B4-BE49-F238E27FC236}">
                <a16:creationId xmlns:a16="http://schemas.microsoft.com/office/drawing/2014/main" id="{CA114749-1A0A-5798-298F-62C2DD8C082F}"/>
              </a:ext>
            </a:extLst>
          </p:cNvPr>
          <p:cNvSpPr>
            <a:spLocks noGrp="1"/>
          </p:cNvSpPr>
          <p:nvPr>
            <p:ph type="body" sz="half" idx="2"/>
          </p:nvPr>
        </p:nvSpPr>
        <p:spPr>
          <a:xfrm>
            <a:off x="257897" y="1528765"/>
            <a:ext cx="7181994" cy="4678072"/>
          </a:xfrm>
        </p:spPr>
        <p:txBody>
          <a:bodyPr>
            <a:normAutofit fontScale="92500" lnSpcReduction="10000"/>
          </a:bodyPr>
          <a:lstStyle/>
          <a:p>
            <a:r>
              <a:rPr lang="tr-TR" sz="2700" b="1" dirty="0">
                <a:effectLst/>
                <a:latin typeface="Times New Roman" panose="02020603050405020304" pitchFamily="18" charset="0"/>
                <a:cs typeface="Times New Roman" panose="02020603050405020304" pitchFamily="18" charset="0"/>
              </a:rPr>
              <a:t>Bilişim sistemlerinde üç aktivite bilgiyi üretmek için gereklidir. Bu aktiviteler: girdi, işlem ve çıktıdır. Girdi, organizasyonun içinden veya dış çevresinden, ham bilgileri (veriyi) toplamaktır. </a:t>
            </a:r>
            <a:r>
              <a:rPr lang="tr-TR" sz="2700" b="1" dirty="0">
                <a:latin typeface="Times New Roman" panose="02020603050405020304" pitchFamily="18" charset="0"/>
                <a:cs typeface="Times New Roman" panose="02020603050405020304" pitchFamily="18" charset="0"/>
              </a:rPr>
              <a:t>İş</a:t>
            </a:r>
            <a:r>
              <a:rPr lang="tr-TR" sz="2700" b="1" dirty="0">
                <a:effectLst/>
                <a:latin typeface="Times New Roman" panose="02020603050405020304" pitchFamily="18" charset="0"/>
                <a:cs typeface="Times New Roman" panose="02020603050405020304" pitchFamily="18" charset="0"/>
              </a:rPr>
              <a:t>lem, bu ham veriyi daha anlamlı biçime çevirir. </a:t>
            </a:r>
            <a:r>
              <a:rPr lang="tr-TR" sz="2700" b="1" dirty="0">
                <a:latin typeface="Times New Roman" panose="02020603050405020304" pitchFamily="18" charset="0"/>
                <a:cs typeface="Times New Roman" panose="02020603050405020304" pitchFamily="18" charset="0"/>
              </a:rPr>
              <a:t>Ç</a:t>
            </a:r>
            <a:r>
              <a:rPr lang="tr-TR" sz="2700" b="1" dirty="0">
                <a:effectLst/>
                <a:latin typeface="Times New Roman" panose="02020603050405020304" pitchFamily="18" charset="0"/>
                <a:cs typeface="Times New Roman" panose="02020603050405020304" pitchFamily="18" charset="0"/>
              </a:rPr>
              <a:t>ıktı, işlenmiş bilgiyi (enformasyon), insanlara veya kullanılacak olan aktivitelere aktarır. </a:t>
            </a:r>
          </a:p>
          <a:p>
            <a:pPr marL="0" indent="0">
              <a:buNone/>
            </a:pPr>
            <a:endParaRPr lang="tr-TR" sz="2700" b="1" dirty="0">
              <a:latin typeface="Times New Roman" panose="02020603050405020304" pitchFamily="18" charset="0"/>
              <a:cs typeface="Times New Roman" panose="02020603050405020304" pitchFamily="18" charset="0"/>
            </a:endParaRPr>
          </a:p>
          <a:p>
            <a:r>
              <a:rPr lang="tr-TR" sz="2700" b="1" dirty="0">
                <a:effectLst/>
                <a:latin typeface="Times New Roman" panose="02020603050405020304" pitchFamily="18" charset="0"/>
                <a:cs typeface="Times New Roman" panose="02020603050405020304" pitchFamily="18" charset="0"/>
              </a:rPr>
              <a:t>Bilişim sistemleri, bilişim teknolojileri altyapısından yararlanan yönetsel ç</a:t>
            </a:r>
            <a:r>
              <a:rPr lang="tr-TR" sz="2700" b="1" dirty="0">
                <a:latin typeface="Times New Roman" panose="02020603050405020304" pitchFamily="18" charset="0"/>
                <a:cs typeface="Times New Roman" panose="02020603050405020304" pitchFamily="18" charset="0"/>
              </a:rPr>
              <a:t>ö</a:t>
            </a:r>
            <a:r>
              <a:rPr lang="tr-TR" sz="2700" b="1" dirty="0">
                <a:effectLst/>
                <a:latin typeface="Times New Roman" panose="02020603050405020304" pitchFamily="18" charset="0"/>
                <a:cs typeface="Times New Roman" panose="02020603050405020304" pitchFamily="18" charset="0"/>
              </a:rPr>
              <a:t>zümlerdir. Bilişim sistemlerini etkin bir şekilde kullanmak için organizasyon, yönetim ve teknolojiye hâkim olmak gerekmektedir </a:t>
            </a:r>
            <a:endParaRPr lang="tr-TR" sz="2700" b="1" dirty="0">
              <a:latin typeface="Times New Roman" panose="02020603050405020304" pitchFamily="18" charset="0"/>
              <a:cs typeface="Times New Roman" panose="02020603050405020304" pitchFamily="18" charset="0"/>
            </a:endParaRPr>
          </a:p>
          <a:p>
            <a:endParaRPr lang="tr-TR" dirty="0"/>
          </a:p>
        </p:txBody>
      </p:sp>
    </p:spTree>
    <p:extLst>
      <p:ext uri="{BB962C8B-B14F-4D97-AF65-F5344CB8AC3E}">
        <p14:creationId xmlns:p14="http://schemas.microsoft.com/office/powerpoint/2010/main" val="1575401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BC5A6C47-FA04-8DCE-EBAB-D709C7B7044B}"/>
              </a:ext>
            </a:extLst>
          </p:cNvPr>
          <p:cNvSpPr>
            <a:spLocks noGrp="1"/>
          </p:cNvSpPr>
          <p:nvPr>
            <p:ph type="title"/>
          </p:nvPr>
        </p:nvSpPr>
        <p:spPr>
          <a:xfrm>
            <a:off x="193803" y="83415"/>
            <a:ext cx="10784175" cy="905597"/>
          </a:xfrm>
        </p:spPr>
        <p:txBody>
          <a:bodyPr>
            <a:normAutofit fontScale="90000"/>
          </a:bodyPr>
          <a:lstStyle/>
          <a:p>
            <a:r>
              <a:rPr lang="tr-TR" dirty="0">
                <a:latin typeface="American Typewriter" panose="02090604020004020304" pitchFamily="18" charset="0"/>
              </a:rPr>
              <a:t>VERİ TABANI VE VERİ TABANI YÖNETİM SİSTEMLERİ</a:t>
            </a:r>
            <a:endParaRPr lang="tr-TR" dirty="0"/>
          </a:p>
        </p:txBody>
      </p:sp>
      <p:pic>
        <p:nvPicPr>
          <p:cNvPr id="9" name="Resim Yer Tutucusu 8">
            <a:extLst>
              <a:ext uri="{FF2B5EF4-FFF2-40B4-BE49-F238E27FC236}">
                <a16:creationId xmlns:a16="http://schemas.microsoft.com/office/drawing/2014/main" id="{AD7A4527-D789-3567-9293-1AC6A4B4F830}"/>
              </a:ext>
            </a:extLst>
          </p:cNvPr>
          <p:cNvPicPr>
            <a:picLocks noGrp="1" noChangeAspect="1"/>
          </p:cNvPicPr>
          <p:nvPr>
            <p:ph type="pic" idx="1"/>
          </p:nvPr>
        </p:nvPicPr>
        <p:blipFill>
          <a:blip r:embed="rId2"/>
          <a:srcRect t="10736" b="10736"/>
          <a:stretch>
            <a:fillRect/>
          </a:stretch>
        </p:blipFill>
        <p:spPr>
          <a:xfrm>
            <a:off x="7218219" y="1385456"/>
            <a:ext cx="4496721" cy="3670646"/>
          </a:xfrm>
        </p:spPr>
      </p:pic>
      <p:sp>
        <p:nvSpPr>
          <p:cNvPr id="3" name="İçerik Yer Tutucusu 2">
            <a:extLst>
              <a:ext uri="{FF2B5EF4-FFF2-40B4-BE49-F238E27FC236}">
                <a16:creationId xmlns:a16="http://schemas.microsoft.com/office/drawing/2014/main" id="{BF1C1944-4BBE-C970-D2F2-5020CBA0110A}"/>
              </a:ext>
            </a:extLst>
          </p:cNvPr>
          <p:cNvSpPr>
            <a:spLocks noGrp="1"/>
          </p:cNvSpPr>
          <p:nvPr>
            <p:ph type="body" sz="half" idx="2"/>
          </p:nvPr>
        </p:nvSpPr>
        <p:spPr>
          <a:xfrm>
            <a:off x="275304" y="1510144"/>
            <a:ext cx="6818223" cy="5056911"/>
          </a:xfrm>
        </p:spPr>
        <p:txBody>
          <a:bodyPr>
            <a:normAutofit fontScale="92500" lnSpcReduction="20000"/>
          </a:bodyPr>
          <a:lstStyle/>
          <a:p>
            <a:r>
              <a:rPr lang="tr-TR" sz="2800" b="1" dirty="0">
                <a:effectLst/>
                <a:latin typeface="Times New Roman" panose="02020603050405020304" pitchFamily="18" charset="0"/>
              </a:rPr>
              <a:t>Veri tabanı en genel tanımıyla, kullanım amacına uygun olarak düzenlenmiş veriler topluluğudur. Veri tabanları gerçekte var olan ve birbirleriyle ilişkisi olan nesneleri ve ilişkileri modeller .</a:t>
            </a:r>
          </a:p>
          <a:p>
            <a:endParaRPr lang="tr-TR" sz="2800" b="1" dirty="0">
              <a:effectLst/>
              <a:latin typeface="Times New Roman" panose="02020603050405020304" pitchFamily="18" charset="0"/>
            </a:endParaRPr>
          </a:p>
          <a:p>
            <a:r>
              <a:rPr lang="tr-TR" sz="2800" b="1" dirty="0">
                <a:effectLst/>
                <a:latin typeface="Times New Roman" panose="02020603050405020304" pitchFamily="18" charset="0"/>
              </a:rPr>
              <a:t>Veri tabanı yönetim sistemleri (VTYS), verilere aynı anda birden çok bağlantı sağlayabilme özelliği sağlar .</a:t>
            </a:r>
          </a:p>
          <a:p>
            <a:endParaRPr lang="tr-TR" sz="2800" b="1" dirty="0"/>
          </a:p>
          <a:p>
            <a:r>
              <a:rPr lang="tr-TR" sz="2800" b="1" dirty="0">
                <a:effectLst/>
                <a:latin typeface="Times New Roman" panose="02020603050405020304" pitchFamily="18" charset="0"/>
              </a:rPr>
              <a:t>Veri tabanı, VTYS ve uygulama programlarını ile kullanıcı ara yüzlerini içeren yapıya “veri tabanı sistemi (VTS)” denir. Veri tabanı, veri tabanı yönetim sistemi ve veri tabanı sistemi arasındaki ilişki ve işlevler şekil 3.1’de gösterilmiştir. </a:t>
            </a:r>
            <a:endParaRPr lang="tr-TR" sz="2800" b="1" dirty="0"/>
          </a:p>
          <a:p>
            <a:endParaRPr lang="tr-TR" sz="2800" b="1" dirty="0"/>
          </a:p>
          <a:p>
            <a:endParaRPr lang="tr-TR" dirty="0"/>
          </a:p>
          <a:p>
            <a:endParaRPr lang="tr-TR" dirty="0"/>
          </a:p>
        </p:txBody>
      </p:sp>
    </p:spTree>
    <p:extLst>
      <p:ext uri="{BB962C8B-B14F-4D97-AF65-F5344CB8AC3E}">
        <p14:creationId xmlns:p14="http://schemas.microsoft.com/office/powerpoint/2010/main" val="932043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98DBB-0BA2-E92A-AC20-4E997E03D1EA}"/>
              </a:ext>
            </a:extLst>
          </p:cNvPr>
          <p:cNvSpPr>
            <a:spLocks noGrp="1"/>
          </p:cNvSpPr>
          <p:nvPr>
            <p:ph type="title"/>
          </p:nvPr>
        </p:nvSpPr>
        <p:spPr>
          <a:xfrm>
            <a:off x="839788" y="457200"/>
            <a:ext cx="7195848" cy="530225"/>
          </a:xfrm>
        </p:spPr>
        <p:txBody>
          <a:bodyPr>
            <a:normAutofit fontScale="90000"/>
          </a:bodyPr>
          <a:lstStyle/>
          <a:p>
            <a:r>
              <a:rPr lang="tr-TR" sz="3200" dirty="0">
                <a:effectLst/>
                <a:latin typeface="Symbol" pitchFamily="2" charset="2"/>
              </a:rPr>
              <a:t> </a:t>
            </a:r>
            <a:r>
              <a:rPr lang="tr-TR" sz="3200" b="1" dirty="0">
                <a:effectLst/>
                <a:latin typeface="Times New Roman" panose="02020603050405020304" pitchFamily="18" charset="0"/>
              </a:rPr>
              <a:t>Düz model veya tablo modeli:</a:t>
            </a:r>
            <a:endParaRPr lang="tr-TR" b="1" dirty="0"/>
          </a:p>
        </p:txBody>
      </p:sp>
      <p:pic>
        <p:nvPicPr>
          <p:cNvPr id="6" name="Resim Yer Tutucusu 5">
            <a:extLst>
              <a:ext uri="{FF2B5EF4-FFF2-40B4-BE49-F238E27FC236}">
                <a16:creationId xmlns:a16="http://schemas.microsoft.com/office/drawing/2014/main" id="{589DB721-51BB-98C6-CC6A-398291A490FE}"/>
              </a:ext>
            </a:extLst>
          </p:cNvPr>
          <p:cNvPicPr>
            <a:picLocks noGrp="1" noChangeAspect="1"/>
          </p:cNvPicPr>
          <p:nvPr>
            <p:ph type="pic" idx="1"/>
          </p:nvPr>
        </p:nvPicPr>
        <p:blipFill rotWithShape="1">
          <a:blip r:embed="rId2"/>
          <a:srcRect l="-36391" t="-494" r="-28248" b="-2086"/>
          <a:stretch/>
        </p:blipFill>
        <p:spPr>
          <a:xfrm>
            <a:off x="-2669670" y="4056206"/>
            <a:ext cx="16514618" cy="2344594"/>
          </a:xfrm>
        </p:spPr>
      </p:pic>
      <p:sp>
        <p:nvSpPr>
          <p:cNvPr id="4" name="Metin Yer Tutucusu 3">
            <a:extLst>
              <a:ext uri="{FF2B5EF4-FFF2-40B4-BE49-F238E27FC236}">
                <a16:creationId xmlns:a16="http://schemas.microsoft.com/office/drawing/2014/main" id="{544BE290-19D9-73DA-68BF-1E7D0EBBE2C7}"/>
              </a:ext>
            </a:extLst>
          </p:cNvPr>
          <p:cNvSpPr>
            <a:spLocks noGrp="1"/>
          </p:cNvSpPr>
          <p:nvPr>
            <p:ph type="body" sz="half" idx="2"/>
          </p:nvPr>
        </p:nvSpPr>
        <p:spPr>
          <a:xfrm>
            <a:off x="839788" y="1330036"/>
            <a:ext cx="10202285" cy="2098964"/>
          </a:xfrm>
        </p:spPr>
        <p:txBody>
          <a:bodyPr>
            <a:normAutofit/>
          </a:bodyPr>
          <a:lstStyle/>
          <a:p>
            <a:r>
              <a:rPr lang="tr-TR" sz="1800" b="1" dirty="0">
                <a:effectLst/>
                <a:latin typeface="Times New Roman" panose="02020603050405020304" pitchFamily="18" charset="0"/>
              </a:rPr>
              <a:t>İ</a:t>
            </a:r>
            <a:r>
              <a:rPr lang="tr-TR" sz="2400" b="1" dirty="0">
                <a:effectLst/>
                <a:latin typeface="Times New Roman" panose="02020603050405020304" pitchFamily="18" charset="0"/>
              </a:rPr>
              <a:t>ki boyutlu veri grubundan oluşur. Sütunlarda verilerin benzer özellikleri, satırlarda ise veri grupları yer alır. Kullanıcı adlarının ve şifrelerinin tutulduğu veri tabanı buna örnek olarak verilebilir. Böyle bir veri tabanında her satırda bir kullanıcıya ait şifre bilgileri, sütunlarda ise tipleri aynı olan veriler yer alır. Düz veri modeli tek tablodan oluşan bir model olarak düş</a:t>
            </a:r>
            <a:r>
              <a:rPr lang="tr-TR" sz="2400" b="1" dirty="0">
                <a:latin typeface="Times New Roman" panose="02020603050405020304" pitchFamily="18" charset="0"/>
              </a:rPr>
              <a:t>ü</a:t>
            </a:r>
            <a:r>
              <a:rPr lang="tr-TR" sz="2400" b="1" dirty="0">
                <a:effectLst/>
                <a:latin typeface="Times New Roman" panose="02020603050405020304" pitchFamily="18" charset="0"/>
              </a:rPr>
              <a:t>nülebilir .</a:t>
            </a:r>
            <a:endParaRPr lang="tr-TR" sz="2400" b="1" dirty="0"/>
          </a:p>
          <a:p>
            <a:endParaRPr lang="tr-TR" dirty="0"/>
          </a:p>
        </p:txBody>
      </p:sp>
    </p:spTree>
    <p:extLst>
      <p:ext uri="{BB962C8B-B14F-4D97-AF65-F5344CB8AC3E}">
        <p14:creationId xmlns:p14="http://schemas.microsoft.com/office/powerpoint/2010/main" val="278832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A18985-319D-4990-BC2B-C29A0A99E098}"/>
              </a:ext>
            </a:extLst>
          </p:cNvPr>
          <p:cNvSpPr>
            <a:spLocks noGrp="1"/>
          </p:cNvSpPr>
          <p:nvPr>
            <p:ph type="title"/>
          </p:nvPr>
        </p:nvSpPr>
        <p:spPr>
          <a:xfrm>
            <a:off x="285606" y="581892"/>
            <a:ext cx="5921230" cy="886690"/>
          </a:xfrm>
        </p:spPr>
        <p:txBody>
          <a:bodyPr>
            <a:normAutofit fontScale="90000"/>
          </a:bodyPr>
          <a:lstStyle/>
          <a:p>
            <a:r>
              <a:rPr lang="tr-TR" sz="3200" dirty="0">
                <a:effectLst/>
                <a:latin typeface="Symbol" pitchFamily="2" charset="2"/>
              </a:rPr>
              <a:t>  </a:t>
            </a:r>
            <a:r>
              <a:rPr lang="tr-TR" sz="3200" b="1" dirty="0">
                <a:effectLst/>
                <a:latin typeface="Times New Roman" panose="02020603050405020304" pitchFamily="18" charset="0"/>
              </a:rPr>
              <a:t>Hiyerarşik Veri Modeli:</a:t>
            </a:r>
            <a:br>
              <a:rPr lang="tr-TR" sz="3200" dirty="0">
                <a:effectLst/>
                <a:latin typeface="Times New Roman" panose="02020603050405020304" pitchFamily="18" charset="0"/>
              </a:rPr>
            </a:br>
            <a:endParaRPr lang="tr-TR" dirty="0"/>
          </a:p>
        </p:txBody>
      </p:sp>
      <p:pic>
        <p:nvPicPr>
          <p:cNvPr id="6" name="Resim Yer Tutucusu 5">
            <a:extLst>
              <a:ext uri="{FF2B5EF4-FFF2-40B4-BE49-F238E27FC236}">
                <a16:creationId xmlns:a16="http://schemas.microsoft.com/office/drawing/2014/main" id="{B1481E91-0E52-9E5C-074D-34952962971A}"/>
              </a:ext>
            </a:extLst>
          </p:cNvPr>
          <p:cNvPicPr>
            <a:picLocks noGrp="1" noChangeAspect="1"/>
          </p:cNvPicPr>
          <p:nvPr>
            <p:ph type="pic" idx="1"/>
          </p:nvPr>
        </p:nvPicPr>
        <p:blipFill rotWithShape="1">
          <a:blip r:embed="rId2"/>
          <a:srcRect l="-27249" t="-41519" r="5609" b="-18869"/>
          <a:stretch/>
        </p:blipFill>
        <p:spPr>
          <a:xfrm>
            <a:off x="-969817" y="2953637"/>
            <a:ext cx="11213666" cy="4100162"/>
          </a:xfrm>
        </p:spPr>
      </p:pic>
      <p:sp>
        <p:nvSpPr>
          <p:cNvPr id="4" name="Metin Yer Tutucusu 3">
            <a:extLst>
              <a:ext uri="{FF2B5EF4-FFF2-40B4-BE49-F238E27FC236}">
                <a16:creationId xmlns:a16="http://schemas.microsoft.com/office/drawing/2014/main" id="{ECDCEF56-0EAB-4059-5233-447A8EB205AC}"/>
              </a:ext>
            </a:extLst>
          </p:cNvPr>
          <p:cNvSpPr>
            <a:spLocks noGrp="1"/>
          </p:cNvSpPr>
          <p:nvPr>
            <p:ph type="body" sz="half" idx="2"/>
          </p:nvPr>
        </p:nvSpPr>
        <p:spPr>
          <a:xfrm>
            <a:off x="285606" y="1787236"/>
            <a:ext cx="11767849" cy="1828800"/>
          </a:xfrm>
        </p:spPr>
        <p:txBody>
          <a:bodyPr/>
          <a:lstStyle/>
          <a:p>
            <a:r>
              <a:rPr lang="tr-TR" sz="2400" b="1" dirty="0">
                <a:latin typeface="Times New Roman" panose="02020603050405020304" pitchFamily="18" charset="0"/>
              </a:rPr>
              <a:t>İ</a:t>
            </a:r>
            <a:r>
              <a:rPr lang="tr-TR" sz="2400" b="1" dirty="0">
                <a:effectLst/>
                <a:latin typeface="Times New Roman" panose="02020603050405020304" pitchFamily="18" charset="0"/>
              </a:rPr>
              <a:t>lk olarak 1960’lı yıllarda ortaya </a:t>
            </a:r>
            <a:r>
              <a:rPr lang="tr-TR" sz="2400" b="1" dirty="0">
                <a:latin typeface="Times New Roman" panose="02020603050405020304" pitchFamily="18" charset="0"/>
              </a:rPr>
              <a:t>ç</a:t>
            </a:r>
            <a:r>
              <a:rPr lang="tr-TR" sz="2400" b="1" dirty="0">
                <a:effectLst/>
                <a:latin typeface="Times New Roman" panose="02020603050405020304" pitchFamily="18" charset="0"/>
              </a:rPr>
              <a:t>ıkmış ve adını veriyi depolama yönteminden almıştır. Bu veri tabanının depoladığı yapısal verilere “kayıt” adı verildi. Kayıtlar ağaç mimarisi şeklinde yukarıdan aşağı sıralanmaktadır. Kök adı verilen ilk kaydın bir veya daha çok çocuk kayıtları vardır. Çocuk kayıtlarında kendi çocuk kayıtları olabilir. </a:t>
            </a:r>
            <a:r>
              <a:rPr lang="tr-TR" sz="2400" b="1" dirty="0">
                <a:latin typeface="Times New Roman" panose="02020603050405020304" pitchFamily="18" charset="0"/>
              </a:rPr>
              <a:t>Kö</a:t>
            </a:r>
            <a:r>
              <a:rPr lang="tr-TR" sz="2400" b="1" dirty="0">
                <a:effectLst/>
                <a:latin typeface="Times New Roman" panose="02020603050405020304" pitchFamily="18" charset="0"/>
              </a:rPr>
              <a:t>k haricinde bütün kayıtların bir ebeveyni vardır </a:t>
            </a:r>
            <a:r>
              <a:rPr lang="tr-TR" sz="1800" b="1" dirty="0">
                <a:latin typeface="Times New Roman" panose="02020603050405020304" pitchFamily="18" charset="0"/>
              </a:rPr>
              <a:t>.</a:t>
            </a:r>
            <a:endParaRPr lang="tr-TR" sz="2000" b="1" dirty="0">
              <a:effectLst/>
            </a:endParaRPr>
          </a:p>
          <a:p>
            <a:endParaRPr lang="tr-TR" sz="1800" dirty="0">
              <a:effectLst/>
              <a:latin typeface="Times New Roman" panose="02020603050405020304" pitchFamily="18" charset="0"/>
            </a:endParaRPr>
          </a:p>
          <a:p>
            <a:endParaRPr lang="tr-TR" dirty="0"/>
          </a:p>
          <a:p>
            <a:endParaRPr lang="tr-TR" dirty="0"/>
          </a:p>
        </p:txBody>
      </p:sp>
    </p:spTree>
    <p:extLst>
      <p:ext uri="{BB962C8B-B14F-4D97-AF65-F5344CB8AC3E}">
        <p14:creationId xmlns:p14="http://schemas.microsoft.com/office/powerpoint/2010/main" val="242905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59BC32-68D5-FA65-D723-BF1CD2D5E325}"/>
              </a:ext>
            </a:extLst>
          </p:cNvPr>
          <p:cNvSpPr>
            <a:spLocks noGrp="1"/>
          </p:cNvSpPr>
          <p:nvPr>
            <p:ph type="title"/>
          </p:nvPr>
        </p:nvSpPr>
        <p:spPr>
          <a:xfrm>
            <a:off x="839788" y="110836"/>
            <a:ext cx="7195848" cy="1316182"/>
          </a:xfrm>
        </p:spPr>
        <p:txBody>
          <a:bodyPr/>
          <a:lstStyle/>
          <a:p>
            <a:r>
              <a:rPr lang="tr-TR" dirty="0">
                <a:effectLst/>
                <a:latin typeface="Symbol" pitchFamily="2" charset="2"/>
              </a:rPr>
              <a:t>  </a:t>
            </a:r>
            <a:r>
              <a:rPr lang="tr-TR" b="1" dirty="0">
                <a:effectLst/>
                <a:latin typeface="Times New Roman" panose="02020603050405020304" pitchFamily="18" charset="0"/>
              </a:rPr>
              <a:t>Ağ veri modeli: </a:t>
            </a:r>
            <a:br>
              <a:rPr lang="tr-TR" dirty="0">
                <a:effectLst/>
              </a:rPr>
            </a:br>
            <a:endParaRPr lang="tr-TR" dirty="0"/>
          </a:p>
        </p:txBody>
      </p:sp>
      <p:pic>
        <p:nvPicPr>
          <p:cNvPr id="6" name="Resim Yer Tutucusu 5">
            <a:extLst>
              <a:ext uri="{FF2B5EF4-FFF2-40B4-BE49-F238E27FC236}">
                <a16:creationId xmlns:a16="http://schemas.microsoft.com/office/drawing/2014/main" id="{5066A91F-0C25-A6BB-4379-6035C1C418A5}"/>
              </a:ext>
            </a:extLst>
          </p:cNvPr>
          <p:cNvPicPr>
            <a:picLocks noGrp="1" noChangeAspect="1"/>
          </p:cNvPicPr>
          <p:nvPr>
            <p:ph type="pic" idx="1"/>
          </p:nvPr>
        </p:nvPicPr>
        <p:blipFill rotWithShape="1">
          <a:blip r:embed="rId2"/>
          <a:srcRect l="-1514" t="-41774" r="-52" b="-69790"/>
          <a:stretch/>
        </p:blipFill>
        <p:spPr>
          <a:xfrm>
            <a:off x="3401290" y="3207327"/>
            <a:ext cx="6172200" cy="5022272"/>
          </a:xfrm>
        </p:spPr>
      </p:pic>
      <p:sp>
        <p:nvSpPr>
          <p:cNvPr id="4" name="Metin Yer Tutucusu 3">
            <a:extLst>
              <a:ext uri="{FF2B5EF4-FFF2-40B4-BE49-F238E27FC236}">
                <a16:creationId xmlns:a16="http://schemas.microsoft.com/office/drawing/2014/main" id="{C36148C1-F2EA-446D-5E40-C6C28B3EC591}"/>
              </a:ext>
            </a:extLst>
          </p:cNvPr>
          <p:cNvSpPr>
            <a:spLocks noGrp="1"/>
          </p:cNvSpPr>
          <p:nvPr>
            <p:ph type="body" sz="half" idx="2"/>
          </p:nvPr>
        </p:nvSpPr>
        <p:spPr>
          <a:xfrm>
            <a:off x="839788" y="2057400"/>
            <a:ext cx="10687194" cy="1877291"/>
          </a:xfrm>
        </p:spPr>
        <p:txBody>
          <a:bodyPr>
            <a:normAutofit lnSpcReduction="10000"/>
          </a:bodyPr>
          <a:lstStyle/>
          <a:p>
            <a:r>
              <a:rPr lang="tr-TR" sz="2400" dirty="0">
                <a:effectLst/>
                <a:latin typeface="Symbol" pitchFamily="2" charset="2"/>
              </a:rPr>
              <a:t> </a:t>
            </a:r>
            <a:r>
              <a:rPr lang="tr-TR" sz="2400" b="1" dirty="0">
                <a:effectLst/>
                <a:latin typeface="Times New Roman" panose="02020603050405020304" pitchFamily="18" charset="0"/>
              </a:rPr>
              <a:t>Bu model 1970'li yıların başında geliştirilmiştir. Hiyerarşik veri modelinin geliştirilmiş halidir. Hızlıca kabul görmesinin nedeni bir verinin doğal olarak başka veriler ile ilişkili olmasıdır. Ağ modelinin hiyerarşik modelden en </a:t>
            </a:r>
            <a:r>
              <a:rPr lang="tr-TR" sz="2400" b="1" dirty="0">
                <a:latin typeface="Times New Roman" panose="02020603050405020304" pitchFamily="18" charset="0"/>
              </a:rPr>
              <a:t>ö</a:t>
            </a:r>
            <a:r>
              <a:rPr lang="tr-TR" sz="2400" b="1" dirty="0">
                <a:effectLst/>
                <a:latin typeface="Times New Roman" panose="02020603050405020304" pitchFamily="18" charset="0"/>
              </a:rPr>
              <a:t>nemli farkı, uç- dü</a:t>
            </a:r>
            <a:r>
              <a:rPr lang="tr-TR" sz="2400" b="1" dirty="0">
                <a:latin typeface="Times New Roman" panose="02020603050405020304" pitchFamily="18" charset="0"/>
              </a:rPr>
              <a:t>ğü</a:t>
            </a:r>
            <a:r>
              <a:rPr lang="tr-TR" sz="2400" b="1" dirty="0">
                <a:effectLst/>
                <a:latin typeface="Times New Roman" panose="02020603050405020304" pitchFamily="18" charset="0"/>
              </a:rPr>
              <a:t>m pozisyonundaki verinin iç-dü</a:t>
            </a:r>
            <a:r>
              <a:rPr lang="tr-TR" sz="2400" b="1" dirty="0">
                <a:latin typeface="Times New Roman" panose="02020603050405020304" pitchFamily="18" charset="0"/>
              </a:rPr>
              <a:t>ğü</a:t>
            </a:r>
            <a:r>
              <a:rPr lang="tr-TR" sz="2400" b="1" dirty="0">
                <a:effectLst/>
                <a:latin typeface="Times New Roman" panose="02020603050405020304" pitchFamily="18" charset="0"/>
              </a:rPr>
              <a:t>me işaret edebilmesidir. Böylelikle ağ modelinde bire-çok ilişkiler yanında , </a:t>
            </a:r>
            <a:r>
              <a:rPr lang="tr-TR" sz="2400" b="1" dirty="0" err="1">
                <a:effectLst/>
                <a:latin typeface="Times New Roman" panose="02020603050405020304" pitchFamily="18" charset="0"/>
              </a:rPr>
              <a:t>çok</a:t>
            </a:r>
            <a:r>
              <a:rPr lang="tr-TR" sz="2400" b="1" dirty="0" err="1">
                <a:latin typeface="Times New Roman" panose="02020603050405020304" pitchFamily="18" charset="0"/>
              </a:rPr>
              <a:t>a</a:t>
            </a:r>
            <a:r>
              <a:rPr lang="tr-TR" sz="2400" b="1" dirty="0">
                <a:latin typeface="Times New Roman" panose="02020603050405020304" pitchFamily="18" charset="0"/>
              </a:rPr>
              <a:t>-</a:t>
            </a:r>
            <a:r>
              <a:rPr lang="tr-TR" sz="2400" b="1" dirty="0">
                <a:effectLst/>
                <a:latin typeface="Times New Roman" panose="02020603050405020304" pitchFamily="18" charset="0"/>
              </a:rPr>
              <a:t>çok ilişkiler de modellenebilir. Bu veri tekrarını önemli ölç</a:t>
            </a:r>
            <a:r>
              <a:rPr lang="tr-TR" sz="2400" b="1" dirty="0">
                <a:latin typeface="Times New Roman" panose="02020603050405020304" pitchFamily="18" charset="0"/>
              </a:rPr>
              <a:t>ü</a:t>
            </a:r>
            <a:r>
              <a:rPr lang="tr-TR" sz="2400" b="1" dirty="0">
                <a:effectLst/>
                <a:latin typeface="Times New Roman" panose="02020603050405020304" pitchFamily="18" charset="0"/>
              </a:rPr>
              <a:t>de azaltır </a:t>
            </a:r>
            <a:endParaRPr lang="tr-TR" sz="2400" b="1" dirty="0">
              <a:effectLst/>
            </a:endParaRPr>
          </a:p>
          <a:p>
            <a:endParaRPr lang="tr-TR" dirty="0"/>
          </a:p>
        </p:txBody>
      </p:sp>
    </p:spTree>
    <p:extLst>
      <p:ext uri="{BB962C8B-B14F-4D97-AF65-F5344CB8AC3E}">
        <p14:creationId xmlns:p14="http://schemas.microsoft.com/office/powerpoint/2010/main" val="3770498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9000">
              <a:srgbClr val="002060"/>
            </a:gs>
            <a:gs pos="16000">
              <a:srgbClr val="0070C0"/>
            </a:gs>
            <a:gs pos="0">
              <a:schemeClr val="bg2">
                <a:lumMod val="60000"/>
                <a:lumOff val="40000"/>
              </a:schemeClr>
            </a:gs>
            <a:gs pos="74000">
              <a:schemeClr val="accent1">
                <a:lumMod val="45000"/>
                <a:lumOff val="55000"/>
              </a:schemeClr>
            </a:gs>
            <a:gs pos="83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198CAF-30EE-E42A-30AE-456BFE270940}"/>
              </a:ext>
            </a:extLst>
          </p:cNvPr>
          <p:cNvSpPr>
            <a:spLocks noGrp="1"/>
          </p:cNvSpPr>
          <p:nvPr>
            <p:ph type="title"/>
          </p:nvPr>
        </p:nvSpPr>
        <p:spPr>
          <a:xfrm>
            <a:off x="839788" y="457201"/>
            <a:ext cx="6766357" cy="914400"/>
          </a:xfrm>
        </p:spPr>
        <p:txBody>
          <a:bodyPr/>
          <a:lstStyle/>
          <a:p>
            <a:r>
              <a:rPr lang="tr-TR" sz="3200" b="1" dirty="0">
                <a:effectLst/>
                <a:latin typeface="Symbol" pitchFamily="2" charset="2"/>
              </a:rPr>
              <a:t> </a:t>
            </a:r>
            <a:r>
              <a:rPr lang="tr-TR" b="1" dirty="0">
                <a:latin typeface="Times New Roman" panose="02020603050405020304" pitchFamily="18" charset="0"/>
              </a:rPr>
              <a:t>İ</a:t>
            </a:r>
            <a:r>
              <a:rPr lang="tr-TR" sz="3200" b="1" dirty="0">
                <a:effectLst/>
                <a:latin typeface="Times New Roman" panose="02020603050405020304" pitchFamily="18" charset="0"/>
              </a:rPr>
              <a:t>lişkisel Veri Modeli:</a:t>
            </a:r>
            <a:endParaRPr lang="tr-TR" b="1" dirty="0"/>
          </a:p>
        </p:txBody>
      </p:sp>
      <p:pic>
        <p:nvPicPr>
          <p:cNvPr id="6" name="Resim Yer Tutucusu 5">
            <a:extLst>
              <a:ext uri="{FF2B5EF4-FFF2-40B4-BE49-F238E27FC236}">
                <a16:creationId xmlns:a16="http://schemas.microsoft.com/office/drawing/2014/main" id="{33CB1FE2-0638-D0CF-1F9E-FE439A6AB21B}"/>
              </a:ext>
            </a:extLst>
          </p:cNvPr>
          <p:cNvPicPr>
            <a:picLocks noGrp="1" noChangeAspect="1"/>
          </p:cNvPicPr>
          <p:nvPr>
            <p:ph type="pic" idx="1"/>
          </p:nvPr>
        </p:nvPicPr>
        <p:blipFill rotWithShape="1">
          <a:blip r:embed="rId2"/>
          <a:srcRect l="-1221" t="-8951" b="-2137"/>
          <a:stretch/>
        </p:blipFill>
        <p:spPr>
          <a:xfrm>
            <a:off x="5874328" y="4294909"/>
            <a:ext cx="5976648" cy="2258291"/>
          </a:xfrm>
        </p:spPr>
      </p:pic>
      <p:sp>
        <p:nvSpPr>
          <p:cNvPr id="4" name="Metin Yer Tutucusu 3">
            <a:extLst>
              <a:ext uri="{FF2B5EF4-FFF2-40B4-BE49-F238E27FC236}">
                <a16:creationId xmlns:a16="http://schemas.microsoft.com/office/drawing/2014/main" id="{0810BD0E-18ED-AA01-A9C5-D4E6D04C05AE}"/>
              </a:ext>
            </a:extLst>
          </p:cNvPr>
          <p:cNvSpPr>
            <a:spLocks noGrp="1"/>
          </p:cNvSpPr>
          <p:nvPr>
            <p:ph type="body" sz="half" idx="2"/>
          </p:nvPr>
        </p:nvSpPr>
        <p:spPr>
          <a:xfrm>
            <a:off x="166255" y="2057400"/>
            <a:ext cx="11684721" cy="2098964"/>
          </a:xfrm>
        </p:spPr>
        <p:txBody>
          <a:bodyPr>
            <a:normAutofit fontScale="85000" lnSpcReduction="20000"/>
          </a:bodyPr>
          <a:lstStyle/>
          <a:p>
            <a:r>
              <a:rPr lang="tr-TR" sz="2400" b="1" dirty="0">
                <a:effectLst/>
                <a:latin typeface="Times New Roman" panose="02020603050405020304" pitchFamily="18" charset="0"/>
              </a:rPr>
              <a:t>Hiyerarşik ve ağ veri modellerinin, çeşitlenen beklentileri karşılamakta yetersiz kalması, yeni bir model arayışını başlatmış ve ilişkisel veri modeli geliştirilmiştir. E. F. </a:t>
            </a:r>
            <a:r>
              <a:rPr lang="tr-TR" sz="2400" b="1" dirty="0" err="1">
                <a:effectLst/>
                <a:latin typeface="Times New Roman" panose="02020603050405020304" pitchFamily="18" charset="0"/>
              </a:rPr>
              <a:t>Codd’un</a:t>
            </a:r>
            <a:r>
              <a:rPr lang="tr-TR" sz="2400" b="1" dirty="0">
                <a:effectLst/>
                <a:latin typeface="Times New Roman" panose="02020603050405020304" pitchFamily="18" charset="0"/>
              </a:rPr>
              <a:t> 1970’de yazmış olduğu “A </a:t>
            </a:r>
            <a:r>
              <a:rPr lang="tr-TR" sz="2400" b="1" dirty="0" err="1">
                <a:effectLst/>
                <a:latin typeface="Times New Roman" panose="02020603050405020304" pitchFamily="18" charset="0"/>
              </a:rPr>
              <a:t>Relational</a:t>
            </a:r>
            <a:r>
              <a:rPr lang="tr-TR" sz="2400" b="1" dirty="0">
                <a:effectLst/>
                <a:latin typeface="Times New Roman" panose="02020603050405020304" pitchFamily="18" charset="0"/>
              </a:rPr>
              <a:t> Model of Data </a:t>
            </a:r>
            <a:r>
              <a:rPr lang="tr-TR" sz="2400" b="1" dirty="0" err="1">
                <a:effectLst/>
                <a:latin typeface="Times New Roman" panose="02020603050405020304" pitchFamily="18" charset="0"/>
              </a:rPr>
              <a:t>for</a:t>
            </a:r>
            <a:r>
              <a:rPr lang="tr-TR" sz="2400" b="1" dirty="0">
                <a:effectLst/>
                <a:latin typeface="Times New Roman" panose="02020603050405020304" pitchFamily="18" charset="0"/>
              </a:rPr>
              <a:t> </a:t>
            </a:r>
            <a:r>
              <a:rPr lang="tr-TR" sz="2400" b="1" dirty="0" err="1">
                <a:effectLst/>
                <a:latin typeface="Times New Roman" panose="02020603050405020304" pitchFamily="18" charset="0"/>
              </a:rPr>
              <a:t>Large</a:t>
            </a:r>
            <a:r>
              <a:rPr lang="tr-TR" sz="2400" b="1" dirty="0">
                <a:effectLst/>
                <a:latin typeface="Times New Roman" panose="02020603050405020304" pitchFamily="18" charset="0"/>
              </a:rPr>
              <a:t> </a:t>
            </a:r>
            <a:r>
              <a:rPr lang="tr-TR" sz="2400" b="1" dirty="0" err="1">
                <a:effectLst/>
                <a:latin typeface="Times New Roman" panose="02020603050405020304" pitchFamily="18" charset="0"/>
              </a:rPr>
              <a:t>Shared</a:t>
            </a:r>
            <a:r>
              <a:rPr lang="tr-TR" sz="2400" b="1" dirty="0">
                <a:effectLst/>
                <a:latin typeface="Times New Roman" panose="02020603050405020304" pitchFamily="18" charset="0"/>
              </a:rPr>
              <a:t> Data </a:t>
            </a:r>
            <a:r>
              <a:rPr lang="tr-TR" sz="2400" b="1" dirty="0" err="1">
                <a:effectLst/>
                <a:latin typeface="Times New Roman" panose="02020603050405020304" pitchFamily="18" charset="0"/>
              </a:rPr>
              <a:t>Banks</a:t>
            </a:r>
            <a:r>
              <a:rPr lang="tr-TR" sz="2400" b="1" dirty="0">
                <a:effectLst/>
                <a:latin typeface="Times New Roman" panose="02020603050405020304" pitchFamily="18" charset="0"/>
              </a:rPr>
              <a:t>” makalesi ile ilişkisel veri yapılarında büyük bir ilerleme kaydedilmiştir . </a:t>
            </a:r>
            <a:r>
              <a:rPr lang="tr-TR" sz="2400" b="1" dirty="0">
                <a:latin typeface="Times New Roman" panose="02020603050405020304" pitchFamily="18" charset="0"/>
              </a:rPr>
              <a:t>İ</a:t>
            </a:r>
            <a:r>
              <a:rPr lang="tr-TR" sz="2400" b="1" dirty="0">
                <a:effectLst/>
                <a:latin typeface="Times New Roman" panose="02020603050405020304" pitchFamily="18" charset="0"/>
              </a:rPr>
              <a:t>lişkisel veri modelinin temel kavramı, ilişkidir. </a:t>
            </a:r>
            <a:endParaRPr lang="tr-TR" sz="2400" b="1" dirty="0"/>
          </a:p>
          <a:p>
            <a:r>
              <a:rPr lang="tr-TR" sz="2400" b="1" dirty="0">
                <a:latin typeface="Times New Roman" panose="02020603050405020304" pitchFamily="18" charset="0"/>
              </a:rPr>
              <a:t>İ</a:t>
            </a:r>
            <a:r>
              <a:rPr lang="tr-TR" sz="2400" b="1" dirty="0">
                <a:effectLst/>
                <a:latin typeface="Times New Roman" panose="02020603050405020304" pitchFamily="18" charset="0"/>
              </a:rPr>
              <a:t>lişkiler yardımıyla, veri içerisindeki ilişkiler modellenir. Dolayısıyla, ilişkisel bir veri tabanı, çeşitli ilişki </a:t>
            </a:r>
            <a:r>
              <a:rPr lang="tr-TR" sz="2400" b="1" dirty="0">
                <a:latin typeface="Times New Roman" panose="02020603050405020304" pitchFamily="18" charset="0"/>
              </a:rPr>
              <a:t>ö</a:t>
            </a:r>
            <a:r>
              <a:rPr lang="tr-TR" sz="2400" b="1" dirty="0">
                <a:effectLst/>
                <a:latin typeface="Times New Roman" panose="02020603050405020304" pitchFamily="18" charset="0"/>
              </a:rPr>
              <a:t>rneklerinden oluşur. Kavramsal olarak ilişkiler, satır ve sütunlardan oluşan iki boyutlu tablolarla karakterize edilir. Genellikle veri tabanında her tablo için bir dosya bulunur. Tablonun her satırı birbiriyle ilişkili verilerin bir topluluğudur. Sütunlarda ise nitelikler bulunur .</a:t>
            </a:r>
            <a:endParaRPr lang="tr-TR" sz="2400" b="1" dirty="0"/>
          </a:p>
          <a:p>
            <a:endParaRPr lang="tr-TR" dirty="0"/>
          </a:p>
        </p:txBody>
      </p:sp>
    </p:spTree>
    <p:extLst>
      <p:ext uri="{BB962C8B-B14F-4D97-AF65-F5344CB8AC3E}">
        <p14:creationId xmlns:p14="http://schemas.microsoft.com/office/powerpoint/2010/main" val="1591489918"/>
      </p:ext>
    </p:extLst>
  </p:cSld>
  <p:clrMapOvr>
    <a:masterClrMapping/>
  </p:clrMapOvr>
</p:sld>
</file>

<file path=ppt/theme/theme1.xml><?xml version="1.0" encoding="utf-8"?>
<a:theme xmlns:a="http://schemas.openxmlformats.org/drawingml/2006/main" name="Office Teması">
  <a:themeElements>
    <a:clrScheme name="Mavi">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1512</TotalTime>
  <Words>2653</Words>
  <Application>Microsoft Macintosh PowerPoint</Application>
  <PresentationFormat>Geniş ekran</PresentationFormat>
  <Paragraphs>122</Paragraphs>
  <Slides>25</Slides>
  <Notes>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25</vt:i4>
      </vt:variant>
    </vt:vector>
  </HeadingPairs>
  <TitlesOfParts>
    <vt:vector size="33" baseType="lpstr">
      <vt:lpstr>American Typewriter</vt:lpstr>
      <vt:lpstr>Arial</vt:lpstr>
      <vt:lpstr>Calibri</vt:lpstr>
      <vt:lpstr>Calibri Light</vt:lpstr>
      <vt:lpstr>Söhne</vt:lpstr>
      <vt:lpstr>Symbol</vt:lpstr>
      <vt:lpstr>Times New Roman</vt:lpstr>
      <vt:lpstr>Office Teması</vt:lpstr>
      <vt:lpstr>İlişkisel ve İlişkisel Olmayan (NOSQL)                          Veri Tabanı   </vt:lpstr>
      <vt:lpstr>PowerPoint Sunusu</vt:lpstr>
      <vt:lpstr>GİRİŞ</vt:lpstr>
      <vt:lpstr>BİLİŞİM SİSTEMLERİ VE YÖNETİMİ </vt:lpstr>
      <vt:lpstr>VERİ TABANI VE VERİ TABANI YÖNETİM SİSTEMLERİ</vt:lpstr>
      <vt:lpstr> Düz model veya tablo modeli:</vt:lpstr>
      <vt:lpstr>  Hiyerarşik Veri Modeli: </vt:lpstr>
      <vt:lpstr>  Ağ veri modeli:  </vt:lpstr>
      <vt:lpstr> İlişkisel Veri Modeli:</vt:lpstr>
      <vt:lpstr>  Nesne Yönelimli Veri Modeli:</vt:lpstr>
      <vt:lpstr>  Nesne İlişkisel Veri Modeli:</vt:lpstr>
      <vt:lpstr> Çoklu Ortam Veri Modeli:</vt:lpstr>
      <vt:lpstr>VERİ TABANI TASARIMI</vt:lpstr>
      <vt:lpstr>İLİŞKİSEL VE İLİŞKİSEL OLMAYAN (NOSQL) VERİ TABANI SİSTEMLERİ</vt:lpstr>
      <vt:lpstr>PowerPoint Sunusu</vt:lpstr>
      <vt:lpstr>VERİTABANI MİMARİLERİNİN PERFORMANS KARŞILAŞTIRMASI  </vt:lpstr>
      <vt:lpstr>Veri Tabanı Şeması:</vt:lpstr>
      <vt:lpstr>Analiz ve sonuçlar:</vt:lpstr>
      <vt:lpstr>PowerPoint Sunusu</vt:lpstr>
      <vt:lpstr>PowerPoint Sunusu</vt:lpstr>
      <vt:lpstr>PowerPoint Sunusu</vt:lpstr>
      <vt:lpstr>PowerPoint Sunusu</vt:lpstr>
      <vt:lpstr>PowerPoint Sunusu</vt:lpstr>
      <vt:lpstr>PowerPoint Sunusu</vt:lpstr>
      <vt:lpstr>SONUÇ VE DEĞERLENDİRME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İlişkisel ve İlişkisel Olmayan (NOSQL)                          Veri Tabanı   </dc:title>
  <dc:creator>Zeynep Mecni</dc:creator>
  <cp:lastModifiedBy>Zeynep Mecni</cp:lastModifiedBy>
  <cp:revision>1</cp:revision>
  <dcterms:created xsi:type="dcterms:W3CDTF">2024-03-18T11:34:26Z</dcterms:created>
  <dcterms:modified xsi:type="dcterms:W3CDTF">2024-03-19T12:46:34Z</dcterms:modified>
</cp:coreProperties>
</file>